
<file path=[Content_Types].xml><?xml version="1.0" encoding="utf-8"?>
<Types xmlns="http://schemas.openxmlformats.org/package/2006/content-types">
  <Default Extension="emf" ContentType="image/x-emf"/>
  <Default Extension="jfif"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9"/>
  </p:notesMasterIdLst>
  <p:sldIdLst>
    <p:sldId id="256" r:id="rId2"/>
    <p:sldId id="344" r:id="rId3"/>
    <p:sldId id="345" r:id="rId4"/>
    <p:sldId id="346" r:id="rId5"/>
    <p:sldId id="347" r:id="rId6"/>
    <p:sldId id="348" r:id="rId7"/>
    <p:sldId id="349" r:id="rId8"/>
    <p:sldId id="350" r:id="rId9"/>
    <p:sldId id="352" r:id="rId10"/>
    <p:sldId id="353" r:id="rId11"/>
    <p:sldId id="354" r:id="rId12"/>
    <p:sldId id="355" r:id="rId13"/>
    <p:sldId id="356" r:id="rId14"/>
    <p:sldId id="330" r:id="rId15"/>
    <p:sldId id="334" r:id="rId16"/>
    <p:sldId id="340" r:id="rId17"/>
    <p:sldId id="265" r:id="rId18"/>
    <p:sldId id="335" r:id="rId19"/>
    <p:sldId id="319" r:id="rId20"/>
    <p:sldId id="343" r:id="rId21"/>
    <p:sldId id="336" r:id="rId22"/>
    <p:sldId id="322" r:id="rId23"/>
    <p:sldId id="337" r:id="rId24"/>
    <p:sldId id="338" r:id="rId25"/>
    <p:sldId id="267" r:id="rId26"/>
    <p:sldId id="342" r:id="rId27"/>
    <p:sldId id="341" r:id="rId28"/>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014"/>
    <p:restoredTop sz="94671"/>
  </p:normalViewPr>
  <p:slideViewPr>
    <p:cSldViewPr snapToGrid="0" snapToObjects="1">
      <p:cViewPr varScale="1">
        <p:scale>
          <a:sx n="103" d="100"/>
          <a:sy n="103" d="100"/>
        </p:scale>
        <p:origin x="184" y="4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0" cap="none" spc="0" dirty="0">
                <a:ln w="0"/>
                <a:solidFill>
                  <a:schemeClr val="tx1"/>
                </a:solidFill>
                <a:effectLst>
                  <a:outerShdw blurRad="38100" dist="19050" dir="2700000" algn="tl" rotWithShape="0">
                    <a:schemeClr val="dk1">
                      <a:alpha val="40000"/>
                    </a:schemeClr>
                  </a:outerShdw>
                </a:effectLst>
              </a:rPr>
              <a:t>U.S. Population Using Rideshare</a:t>
            </a:r>
          </a:p>
        </c:rich>
      </c:tx>
      <c:layout>
        <c:manualLayout>
          <c:xMode val="edge"/>
          <c:yMode val="edge"/>
          <c:x val="0.14729325669868765"/>
          <c:y val="7.0312495674674236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of U.S. Population Using Rideshare</c:v>
                </c:pt>
              </c:strCache>
            </c:strRef>
          </c:tx>
          <c:spPr>
            <a:solidFill>
              <a:schemeClr val="accent1"/>
            </a:solidFill>
            <a:ln>
              <a:noFill/>
            </a:ln>
            <a:effectLst/>
          </c:spPr>
          <c:invertIfNegative val="0"/>
          <c:dPt>
            <c:idx val="0"/>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3-3579-4E54-A615-5B7EC4BB6232}"/>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4-3579-4E54-A615-5B7EC4BB6232}"/>
              </c:ext>
            </c:extLst>
          </c:dPt>
          <c:cat>
            <c:numRef>
              <c:f>Sheet1!$A$2:$A$3</c:f>
              <c:numCache>
                <c:formatCode>General</c:formatCode>
                <c:ptCount val="2"/>
                <c:pt idx="0">
                  <c:v>2017</c:v>
                </c:pt>
                <c:pt idx="1">
                  <c:v>2018</c:v>
                </c:pt>
              </c:numCache>
            </c:numRef>
          </c:cat>
          <c:val>
            <c:numRef>
              <c:f>Sheet1!$B$2:$B$3</c:f>
              <c:numCache>
                <c:formatCode>General</c:formatCode>
                <c:ptCount val="2"/>
                <c:pt idx="0">
                  <c:v>45.19</c:v>
                </c:pt>
                <c:pt idx="1">
                  <c:v>60.49</c:v>
                </c:pt>
              </c:numCache>
            </c:numRef>
          </c:val>
          <c:extLst>
            <c:ext xmlns:c16="http://schemas.microsoft.com/office/drawing/2014/chart" uri="{C3380CC4-5D6E-409C-BE32-E72D297353CC}">
              <c16:uniqueId val="{00000000-3579-4E54-A615-5B7EC4BB6232}"/>
            </c:ext>
          </c:extLst>
        </c:ser>
        <c:dLbls>
          <c:showLegendKey val="0"/>
          <c:showVal val="0"/>
          <c:showCatName val="0"/>
          <c:showSerName val="0"/>
          <c:showPercent val="0"/>
          <c:showBubbleSize val="0"/>
        </c:dLbls>
        <c:gapWidth val="219"/>
        <c:overlap val="-27"/>
        <c:axId val="875313087"/>
        <c:axId val="865978783"/>
      </c:barChart>
      <c:catAx>
        <c:axId val="875313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n-US"/>
          </a:p>
        </c:txPr>
        <c:crossAx val="865978783"/>
        <c:crosses val="autoZero"/>
        <c:auto val="1"/>
        <c:lblAlgn val="ctr"/>
        <c:lblOffset val="100"/>
        <c:noMultiLvlLbl val="0"/>
      </c:catAx>
      <c:valAx>
        <c:axId val="8659787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n-US"/>
          </a:p>
        </c:txPr>
        <c:crossAx val="8753130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$50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75F-4A41-AE24-8B0C66467C3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75F-4A41-AE24-8B0C66467C3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75F-4A41-AE24-8B0C66467C34}"/>
              </c:ext>
            </c:extLst>
          </c:dPt>
          <c:cat>
            <c:strRef>
              <c:f>Sheet1!$A$2:$A$4</c:f>
              <c:strCache>
                <c:ptCount val="3"/>
                <c:pt idx="0">
                  <c:v>Driver</c:v>
                </c:pt>
                <c:pt idx="1">
                  <c:v>Comp Plan / Marketing</c:v>
                </c:pt>
                <c:pt idx="2">
                  <c:v>GoVetted</c:v>
                </c:pt>
              </c:strCache>
            </c:strRef>
          </c:cat>
          <c:val>
            <c:numRef>
              <c:f>Sheet1!$B$2:$B$4</c:f>
              <c:numCache>
                <c:formatCode>0%</c:formatCode>
                <c:ptCount val="3"/>
                <c:pt idx="0">
                  <c:v>0.65</c:v>
                </c:pt>
                <c:pt idx="1">
                  <c:v>0.1</c:v>
                </c:pt>
                <c:pt idx="2">
                  <c:v>0.25</c:v>
                </c:pt>
              </c:numCache>
            </c:numRef>
          </c:val>
          <c:extLst>
            <c:ext xmlns:c16="http://schemas.microsoft.com/office/drawing/2014/chart" uri="{C3380CC4-5D6E-409C-BE32-E72D297353CC}">
              <c16:uniqueId val="{00000000-B597-1B4F-B296-37BDD0C9263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959E1C6E-99F8-8844-9521-451B73C22261}" type="datetimeFigureOut">
              <a:rPr lang="en-US" smtClean="0"/>
              <a:t>6/24/20</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8CD59857-8A89-AE49-9FC4-9D95A7CA28AF}" type="slidenum">
              <a:rPr lang="en-US" smtClean="0"/>
              <a:t>‹#›</a:t>
            </a:fld>
            <a:endParaRPr lang="en-US"/>
          </a:p>
        </p:txBody>
      </p:sp>
    </p:spTree>
    <p:extLst>
      <p:ext uri="{BB962C8B-B14F-4D97-AF65-F5344CB8AC3E}">
        <p14:creationId xmlns:p14="http://schemas.microsoft.com/office/powerpoint/2010/main" val="1103997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2458">
              <a:defRPr/>
            </a:pPr>
            <a:fld id="{86FE880F-9A52-404B-A223-C085775A0E95}" type="slidenum">
              <a:rPr lang="en-US">
                <a:solidFill>
                  <a:prstClr val="black"/>
                </a:solidFill>
                <a:latin typeface="Calibri" panose="020F0502020204030204"/>
              </a:rPr>
              <a:pPr defTabSz="462458">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813578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2458">
              <a:defRPr/>
            </a:pPr>
            <a:fld id="{86FE880F-9A52-404B-A223-C085775A0E95}" type="slidenum">
              <a:rPr lang="en-US">
                <a:solidFill>
                  <a:prstClr val="black"/>
                </a:solidFill>
                <a:latin typeface="Calibri" panose="020F0502020204030204"/>
              </a:rPr>
              <a:pPr defTabSz="462458">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3335833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2458">
              <a:defRPr/>
            </a:pPr>
            <a:fld id="{86FE880F-9A52-404B-A223-C085775A0E95}" type="slidenum">
              <a:rPr lang="en-US">
                <a:solidFill>
                  <a:prstClr val="black"/>
                </a:solidFill>
                <a:latin typeface="Calibri" panose="020F0502020204030204"/>
              </a:rPr>
              <a:pPr defTabSz="462458">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077379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g6ad6b5269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6" name="Google Shape;1026;g6ad6b5269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0834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16"/>
        <p:cNvGrpSpPr/>
        <p:nvPr/>
      </p:nvGrpSpPr>
      <p:grpSpPr>
        <a:xfrm>
          <a:off x="0" y="0"/>
          <a:ext cx="0" cy="0"/>
          <a:chOff x="0" y="0"/>
          <a:chExt cx="0" cy="0"/>
        </a:xfrm>
      </p:grpSpPr>
      <p:sp>
        <p:nvSpPr>
          <p:cNvPr id="317" name="Google Shape;317;p60"/>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8" name="Google Shape;318;p60"/>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319" name="Google Shape;319;p6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85391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6/24/20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2.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f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6.emf"/><Relationship Id="rId4" Type="http://schemas.openxmlformats.org/officeDocument/2006/relationships/package" Target="../embeddings/Microsoft_Excel_Worksheet2.xlsx"/></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69E67BA-1578-8B43-9556-D65EFE265A78}"/>
              </a:ext>
            </a:extLst>
          </p:cNvPr>
          <p:cNvSpPr>
            <a:spLocks noGrp="1"/>
          </p:cNvSpPr>
          <p:nvPr>
            <p:ph type="ctrTitle"/>
          </p:nvPr>
        </p:nvSpPr>
        <p:spPr>
          <a:xfrm>
            <a:off x="6617054" y="1936461"/>
            <a:ext cx="4382531" cy="1065690"/>
          </a:xfrm>
        </p:spPr>
        <p:txBody>
          <a:bodyPr>
            <a:normAutofit/>
          </a:bodyPr>
          <a:lstStyle/>
          <a:p>
            <a:r>
              <a:rPr lang="en-US" sz="2400" b="1" dirty="0">
                <a:solidFill>
                  <a:schemeClr val="tx2"/>
                </a:solidFill>
                <a:latin typeface="Avenir Book" panose="02000503020000020003" pitchFamily="2" charset="0"/>
              </a:rPr>
              <a:t>Connecting you and your family to safe, local transportation.</a:t>
            </a:r>
          </a:p>
        </p:txBody>
      </p:sp>
      <p:pic>
        <p:nvPicPr>
          <p:cNvPr id="5" name="Picture 4">
            <a:extLst>
              <a:ext uri="{FF2B5EF4-FFF2-40B4-BE49-F238E27FC236}">
                <a16:creationId xmlns:a16="http://schemas.microsoft.com/office/drawing/2014/main" id="{B2B971A4-C63D-D048-960A-3754C228F8B7}"/>
              </a:ext>
            </a:extLst>
          </p:cNvPr>
          <p:cNvPicPr>
            <a:picLocks noChangeAspect="1"/>
          </p:cNvPicPr>
          <p:nvPr/>
        </p:nvPicPr>
        <p:blipFill>
          <a:blip r:embed="rId2"/>
          <a:stretch>
            <a:fillRect/>
          </a:stretch>
        </p:blipFill>
        <p:spPr>
          <a:xfrm>
            <a:off x="484044" y="405442"/>
            <a:ext cx="3910821" cy="3556755"/>
          </a:xfrm>
          <a:prstGeom prst="rect">
            <a:avLst/>
          </a:prstGeom>
        </p:spPr>
      </p:pic>
      <p:sp>
        <p:nvSpPr>
          <p:cNvPr id="6" name="Content Placeholder 2">
            <a:extLst>
              <a:ext uri="{FF2B5EF4-FFF2-40B4-BE49-F238E27FC236}">
                <a16:creationId xmlns:a16="http://schemas.microsoft.com/office/drawing/2014/main" id="{0E3DB6FE-F3DE-B643-99D7-F4F453C72190}"/>
              </a:ext>
            </a:extLst>
          </p:cNvPr>
          <p:cNvSpPr txBox="1">
            <a:spLocks/>
          </p:cNvSpPr>
          <p:nvPr/>
        </p:nvSpPr>
        <p:spPr>
          <a:xfrm>
            <a:off x="5947715" y="3574399"/>
            <a:ext cx="5732817"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72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800" b="1" spc="-100" dirty="0">
                <a:solidFill>
                  <a:schemeClr val="bg1"/>
                </a:solidFill>
                <a:latin typeface="Avenir Book" panose="02000503020000020003" pitchFamily="2" charset="0"/>
                <a:ea typeface="+mj-ea"/>
                <a:cs typeface="+mj-cs"/>
                <a:sym typeface="Avenir Book"/>
              </a:rPr>
              <a:t>Investor Summary</a:t>
            </a:r>
          </a:p>
        </p:txBody>
      </p:sp>
    </p:spTree>
    <p:extLst>
      <p:ext uri="{BB962C8B-B14F-4D97-AF65-F5344CB8AC3E}">
        <p14:creationId xmlns:p14="http://schemas.microsoft.com/office/powerpoint/2010/main" val="2353264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C53E081-87FC-4E7B-9D61-3FFA999CAFCD}"/>
              </a:ext>
            </a:extLst>
          </p:cNvPr>
          <p:cNvSpPr txBox="1"/>
          <p:nvPr/>
        </p:nvSpPr>
        <p:spPr>
          <a:xfrm>
            <a:off x="5158075" y="1987400"/>
            <a:ext cx="6173072" cy="2802498"/>
          </a:xfrm>
          <a:prstGeom prst="rect">
            <a:avLst/>
          </a:prstGeom>
          <a:noFill/>
        </p:spPr>
        <p:txBody>
          <a:bodyPr wrap="square" rtlCol="0">
            <a:spAutoFit/>
          </a:bodyPr>
          <a:lstStyle/>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Almost 6,000 incidents of sexual abuse between 2017 and 2018</a:t>
            </a:r>
          </a:p>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Passengers filing class action lawsuits claiming they were sexually assaulted by drivers</a:t>
            </a:r>
            <a:endParaRPr kumimoji="0" lang="en-US" sz="2400" b="1"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19" name="Content Placeholder 2">
            <a:extLst>
              <a:ext uri="{FF2B5EF4-FFF2-40B4-BE49-F238E27FC236}">
                <a16:creationId xmlns:a16="http://schemas.microsoft.com/office/drawing/2014/main" id="{9F5D2BFA-1257-1B44-8122-2F7882F99E36}"/>
              </a:ext>
            </a:extLst>
          </p:cNvPr>
          <p:cNvSpPr txBox="1">
            <a:spLocks/>
          </p:cNvSpPr>
          <p:nvPr/>
        </p:nvSpPr>
        <p:spPr>
          <a:xfrm>
            <a:off x="563568" y="-657853"/>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a:solidFill>
                  <a:schemeClr val="accent1"/>
                </a:solidFill>
                <a:latin typeface="Avenir Book" panose="02000503020000020003" pitchFamily="2" charset="0"/>
                <a:ea typeface="+mj-ea"/>
                <a:cs typeface="+mj-cs"/>
                <a:sym typeface="Avenir Book"/>
              </a:rPr>
              <a:t>Problem: </a:t>
            </a:r>
            <a:r>
              <a:rPr lang="en-US" sz="4000" b="1" spc="-100" dirty="0">
                <a:solidFill>
                  <a:schemeClr val="tx1">
                    <a:lumMod val="75000"/>
                    <a:lumOff val="25000"/>
                  </a:schemeClr>
                </a:solidFill>
                <a:latin typeface="Avenir Book" panose="02000503020000020003" pitchFamily="2" charset="0"/>
                <a:ea typeface="+mj-ea"/>
                <a:cs typeface="+mj-cs"/>
                <a:sym typeface="Avenir Book"/>
              </a:rPr>
              <a:t>Rideshare passengers do not feel safe</a:t>
            </a:r>
          </a:p>
        </p:txBody>
      </p:sp>
      <p:pic>
        <p:nvPicPr>
          <p:cNvPr id="20" name="Picture 19" descr="A picture containing person, wall, man, indoor&#10;&#10;Description automatically generated">
            <a:extLst>
              <a:ext uri="{FF2B5EF4-FFF2-40B4-BE49-F238E27FC236}">
                <a16:creationId xmlns:a16="http://schemas.microsoft.com/office/drawing/2014/main" id="{163EA6AA-350E-FA43-A741-1386B9404E33}"/>
              </a:ext>
            </a:extLst>
          </p:cNvPr>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Lst>
          </a:blip>
          <a:srcRect r="33609"/>
          <a:stretch/>
        </p:blipFill>
        <p:spPr>
          <a:xfrm>
            <a:off x="1260588" y="1679561"/>
            <a:ext cx="3600202" cy="3741163"/>
          </a:xfrm>
          <a:prstGeom prst="rect">
            <a:avLst/>
          </a:prstGeom>
          <a:ln w="19050">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956379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C53E081-87FC-4E7B-9D61-3FFA999CAFCD}"/>
              </a:ext>
            </a:extLst>
          </p:cNvPr>
          <p:cNvSpPr txBox="1"/>
          <p:nvPr/>
        </p:nvSpPr>
        <p:spPr>
          <a:xfrm>
            <a:off x="5592005" y="1884365"/>
            <a:ext cx="5900500" cy="2802498"/>
          </a:xfrm>
          <a:prstGeom prst="rect">
            <a:avLst/>
          </a:prstGeom>
          <a:noFill/>
        </p:spPr>
        <p:txBody>
          <a:bodyPr wrap="square" rtlCol="0">
            <a:spAutoFit/>
          </a:bodyPr>
          <a:lstStyle/>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No profitable quarters in the industry’s 10-year history</a:t>
            </a:r>
          </a:p>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$1000 sign-up bonus per Driver</a:t>
            </a:r>
          </a:p>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Average Driver is only active 15 hours a week</a:t>
            </a:r>
            <a:endParaRPr kumimoji="0" lang="en-US" sz="2400" b="1"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563568" y="-575191"/>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a:solidFill>
                  <a:schemeClr val="accent1"/>
                </a:solidFill>
                <a:latin typeface="Avenir Book" panose="02000503020000020003" pitchFamily="2" charset="0"/>
                <a:ea typeface="+mj-ea"/>
                <a:cs typeface="+mj-cs"/>
                <a:sym typeface="Avenir Book"/>
              </a:rPr>
              <a:t>Problem: </a:t>
            </a:r>
            <a:r>
              <a:rPr lang="en-US" sz="4000" b="1" spc="-100" dirty="0">
                <a:solidFill>
                  <a:schemeClr val="tx1">
                    <a:lumMod val="75000"/>
                    <a:lumOff val="25000"/>
                  </a:schemeClr>
                </a:solidFill>
                <a:latin typeface="Avenir Book" panose="02000503020000020003" pitchFamily="2" charset="0"/>
                <a:ea typeface="+mj-ea"/>
                <a:cs typeface="+mj-cs"/>
                <a:sym typeface="Avenir Book"/>
              </a:rPr>
              <a:t>Rideshare companies can’t make money</a:t>
            </a:r>
          </a:p>
        </p:txBody>
      </p:sp>
      <p:pic>
        <p:nvPicPr>
          <p:cNvPr id="3" name="Picture 2" descr="A picture containing drawing&#10;&#10;Description automatically generated">
            <a:extLst>
              <a:ext uri="{FF2B5EF4-FFF2-40B4-BE49-F238E27FC236}">
                <a16:creationId xmlns:a16="http://schemas.microsoft.com/office/drawing/2014/main" id="{39B68477-2F03-1F4C-872A-39AEE36CFDC0}"/>
              </a:ext>
            </a:extLst>
          </p:cNvPr>
          <p:cNvPicPr>
            <a:picLocks noChangeAspect="1"/>
          </p:cNvPicPr>
          <p:nvPr/>
        </p:nvPicPr>
        <p:blipFill>
          <a:blip r:embed="rId3">
            <a:duotone>
              <a:prstClr val="black"/>
              <a:schemeClr val="accent1">
                <a:tint val="45000"/>
                <a:satMod val="400000"/>
              </a:schemeClr>
            </a:duotone>
          </a:blip>
          <a:stretch>
            <a:fillRect/>
          </a:stretch>
        </p:blipFill>
        <p:spPr>
          <a:xfrm>
            <a:off x="699495" y="1884365"/>
            <a:ext cx="4358424" cy="2903381"/>
          </a:xfrm>
          <a:prstGeom prst="rect">
            <a:avLst/>
          </a:prstGeom>
          <a:ln w="19050">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9618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C53E081-87FC-4E7B-9D61-3FFA999CAFCD}"/>
              </a:ext>
            </a:extLst>
          </p:cNvPr>
          <p:cNvSpPr txBox="1"/>
          <p:nvPr/>
        </p:nvSpPr>
        <p:spPr>
          <a:xfrm>
            <a:off x="5452543" y="2131335"/>
            <a:ext cx="5816819" cy="2248501"/>
          </a:xfrm>
          <a:prstGeom prst="rect">
            <a:avLst/>
          </a:prstGeom>
          <a:noFill/>
        </p:spPr>
        <p:txBody>
          <a:bodyPr wrap="square" rtlCol="0">
            <a:spAutoFit/>
          </a:bodyPr>
          <a:lstStyle/>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Customers choose whichever app provides fastest service</a:t>
            </a:r>
          </a:p>
          <a:p>
            <a:pPr marL="342900" lvl="0" indent="-342900">
              <a:lnSpc>
                <a:spcPct val="150000"/>
              </a:lnSpc>
              <a:buFont typeface="Arial" panose="020B0604020202020204" pitchFamily="34" charset="0"/>
              <a:buChar char="•"/>
              <a:defRPr/>
            </a:pPr>
            <a:r>
              <a:rPr lang="en-US" sz="2400" b="1" dirty="0">
                <a:solidFill>
                  <a:schemeClr val="tx2"/>
                </a:solidFill>
                <a:latin typeface="Arial" panose="020B0604020202020204" pitchFamily="34" charset="0"/>
                <a:cs typeface="Arial" panose="020B0604020202020204" pitchFamily="34" charset="0"/>
              </a:rPr>
              <a:t>Current providers are in a race to the bottom on pricing</a:t>
            </a:r>
            <a:endParaRPr kumimoji="0" lang="en-US" sz="2400" b="1"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316431" y="-575191"/>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a:solidFill>
                  <a:schemeClr val="accent1"/>
                </a:solidFill>
                <a:latin typeface="Avenir Book" panose="02000503020000020003" pitchFamily="2" charset="0"/>
                <a:ea typeface="+mj-ea"/>
                <a:cs typeface="+mj-cs"/>
                <a:sym typeface="Avenir Book"/>
              </a:rPr>
              <a:t>Problem: </a:t>
            </a:r>
            <a:r>
              <a:rPr lang="en-US" sz="4000" b="1" spc="-100" dirty="0">
                <a:solidFill>
                  <a:schemeClr val="tx1">
                    <a:lumMod val="75000"/>
                    <a:lumOff val="25000"/>
                  </a:schemeClr>
                </a:solidFill>
                <a:latin typeface="Avenir Book" panose="02000503020000020003" pitchFamily="2" charset="0"/>
                <a:ea typeface="+mj-ea"/>
                <a:cs typeface="+mj-cs"/>
                <a:sym typeface="Avenir Book"/>
              </a:rPr>
              <a:t>No brand loyalty</a:t>
            </a:r>
          </a:p>
        </p:txBody>
      </p:sp>
      <p:pic>
        <p:nvPicPr>
          <p:cNvPr id="10" name="Picture 9" descr="A close up of a helmet&#10;&#10;Description automatically generated">
            <a:extLst>
              <a:ext uri="{FF2B5EF4-FFF2-40B4-BE49-F238E27FC236}">
                <a16:creationId xmlns:a16="http://schemas.microsoft.com/office/drawing/2014/main" id="{97C29802-EBAE-3641-8D26-117859162D6A}"/>
              </a:ext>
            </a:extLst>
          </p:cNvPr>
          <p:cNvPicPr>
            <a:picLocks noChangeAspect="1"/>
          </p:cNvPicPr>
          <p:nvPr/>
        </p:nvPicPr>
        <p:blipFill>
          <a:blip r:embed="rId3">
            <a:duotone>
              <a:prstClr val="black"/>
              <a:schemeClr val="accent1">
                <a:tint val="45000"/>
                <a:satMod val="400000"/>
              </a:schemeClr>
            </a:duotone>
          </a:blip>
          <a:stretch>
            <a:fillRect/>
          </a:stretch>
        </p:blipFill>
        <p:spPr>
          <a:xfrm>
            <a:off x="1121547" y="1894329"/>
            <a:ext cx="3808798" cy="2852224"/>
          </a:xfrm>
          <a:prstGeom prst="rect">
            <a:avLst/>
          </a:prstGeom>
          <a:ln w="19050">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644606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Rectangle 54">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56">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65" name="Rectangle 58">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638447" y="650619"/>
            <a:ext cx="6451110" cy="125546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spcBef>
                <a:spcPct val="0"/>
              </a:spcBef>
              <a:spcAft>
                <a:spcPts val="600"/>
              </a:spcAft>
              <a:buNone/>
              <a:defRPr sz="1173">
                <a:solidFill>
                  <a:srgbClr val="000000"/>
                </a:solidFill>
                <a:latin typeface="Avenir Heavy"/>
                <a:ea typeface="Avenir Heavy"/>
                <a:cs typeface="Avenir Heavy"/>
                <a:sym typeface="Avenir Heavy"/>
              </a:defRPr>
            </a:pPr>
            <a:endParaRPr lang="en-US" sz="3600" spc="-60" dirty="0">
              <a:solidFill>
                <a:srgbClr val="FFFFFF"/>
              </a:solidFill>
              <a:latin typeface="+mj-lt"/>
              <a:ea typeface="+mj-ea"/>
              <a:cs typeface="+mj-cs"/>
              <a:sym typeface="Avenir Heavy"/>
            </a:endParaRPr>
          </a:p>
          <a:p>
            <a:pPr marL="6477" indent="0">
              <a:spcBef>
                <a:spcPct val="0"/>
              </a:spcBef>
              <a:spcAft>
                <a:spcPts val="600"/>
              </a:spcAft>
              <a:buNone/>
              <a:defRPr sz="1785">
                <a:solidFill>
                  <a:srgbClr val="000000"/>
                </a:solidFill>
                <a:latin typeface="Avenir Book"/>
                <a:ea typeface="Avenir Book"/>
                <a:cs typeface="Avenir Book"/>
                <a:sym typeface="Avenir Book"/>
              </a:defRPr>
            </a:pPr>
            <a:r>
              <a:rPr lang="en-US" sz="3600" b="1" spc="-60" dirty="0">
                <a:solidFill>
                  <a:srgbClr val="FFFFFF"/>
                </a:solidFill>
                <a:latin typeface="Avenir Book" panose="02000503020000020003" pitchFamily="2" charset="0"/>
                <a:ea typeface="+mj-ea"/>
                <a:cs typeface="+mj-cs"/>
                <a:sym typeface="Avenir Book"/>
              </a:rPr>
              <a:t>What’s the solution?</a:t>
            </a:r>
          </a:p>
        </p:txBody>
      </p:sp>
      <p:sp>
        <p:nvSpPr>
          <p:cNvPr id="40" name="TextBox 39">
            <a:extLst>
              <a:ext uri="{FF2B5EF4-FFF2-40B4-BE49-F238E27FC236}">
                <a16:creationId xmlns:a16="http://schemas.microsoft.com/office/drawing/2014/main" id="{1C53E081-87FC-4E7B-9D61-3FFA999CAFCD}"/>
              </a:ext>
            </a:extLst>
          </p:cNvPr>
          <p:cNvSpPr txBox="1"/>
          <p:nvPr/>
        </p:nvSpPr>
        <p:spPr>
          <a:xfrm>
            <a:off x="337759" y="1927906"/>
            <a:ext cx="6451109" cy="3642776"/>
          </a:xfrm>
          <a:prstGeom prst="rect">
            <a:avLst/>
          </a:prstGeom>
        </p:spPr>
        <p:txBody>
          <a:bodyPr vert="horz" lIns="91440" tIns="45720" rIns="91440" bIns="45720" rtlCol="0" anchor="t">
            <a:normAutofit fontScale="92500" lnSpcReduction="10000"/>
          </a:bodyPr>
          <a:lstStyle/>
          <a:p>
            <a:pPr marL="342900" lvl="0" indent="-182880" defTabSz="914400">
              <a:lnSpc>
                <a:spcPct val="150000"/>
              </a:lnSpc>
              <a:spcAft>
                <a:spcPts val="600"/>
              </a:spcAft>
              <a:buClr>
                <a:schemeClr val="bg1"/>
              </a:buClr>
              <a:buFont typeface="Wingdings 2" pitchFamily="18" charset="2"/>
              <a:buChar char=""/>
              <a:defRPr/>
            </a:pPr>
            <a:r>
              <a:rPr lang="en-US" sz="2400" b="1" dirty="0">
                <a:solidFill>
                  <a:srgbClr val="FFFFFF"/>
                </a:solidFill>
                <a:latin typeface="Arial" panose="020B0604020202020204" pitchFamily="34" charset="0"/>
                <a:cs typeface="Arial" panose="020B0604020202020204" pitchFamily="34" charset="0"/>
              </a:rPr>
              <a:t>Create an app that provides safe,                         local transportation</a:t>
            </a:r>
          </a:p>
          <a:p>
            <a:pPr marL="342900" lvl="0" indent="-182880" defTabSz="914400">
              <a:lnSpc>
                <a:spcPct val="150000"/>
              </a:lnSpc>
              <a:spcAft>
                <a:spcPts val="600"/>
              </a:spcAft>
              <a:buClr>
                <a:schemeClr val="bg1"/>
              </a:buClr>
              <a:buFont typeface="Wingdings 2" pitchFamily="18" charset="2"/>
              <a:buChar char=""/>
              <a:defRPr/>
            </a:pPr>
            <a:r>
              <a:rPr lang="en-US" sz="2400" b="1" dirty="0">
                <a:solidFill>
                  <a:srgbClr val="FFFFFF"/>
                </a:solidFill>
                <a:latin typeface="Arial" panose="020B0604020202020204" pitchFamily="34" charset="0"/>
                <a:cs typeface="Arial" panose="020B0604020202020204" pitchFamily="34" charset="0"/>
              </a:rPr>
              <a:t>Develop a revenue sharing program                         to increase Driver retention</a:t>
            </a:r>
          </a:p>
          <a:p>
            <a:pPr marL="342900" lvl="0" indent="-182880" defTabSz="914400">
              <a:lnSpc>
                <a:spcPct val="150000"/>
              </a:lnSpc>
              <a:spcAft>
                <a:spcPts val="600"/>
              </a:spcAft>
              <a:buClr>
                <a:schemeClr val="bg1"/>
              </a:buClr>
              <a:buFont typeface="Wingdings 2" pitchFamily="18" charset="2"/>
              <a:buChar char=""/>
              <a:defRPr/>
            </a:pPr>
            <a:r>
              <a:rPr lang="en-US" sz="2400" b="1" dirty="0">
                <a:solidFill>
                  <a:srgbClr val="FFFFFF"/>
                </a:solidFill>
                <a:latin typeface="Arial" panose="020B0604020202020204" pitchFamily="34" charset="0"/>
                <a:cs typeface="Arial" panose="020B0604020202020204" pitchFamily="34" charset="0"/>
              </a:rPr>
              <a:t>Give customers the ability to personalize their in-vehicle experience and request specific Drivers</a:t>
            </a:r>
            <a:endParaRPr kumimoji="0" lang="en-US" sz="2400" b="1"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7" name="Picture 6" descr="A hand holding a cellphone&#10;&#10;Description automatically generated">
            <a:extLst>
              <a:ext uri="{FF2B5EF4-FFF2-40B4-BE49-F238E27FC236}">
                <a16:creationId xmlns:a16="http://schemas.microsoft.com/office/drawing/2014/main" id="{0B8DB227-1BC0-A048-B79B-BF1FE383E112}"/>
              </a:ext>
            </a:extLst>
          </p:cNvPr>
          <p:cNvPicPr>
            <a:picLocks noChangeAspect="1"/>
          </p:cNvPicPr>
          <p:nvPr/>
        </p:nvPicPr>
        <p:blipFill>
          <a:blip r:embed="rId3"/>
          <a:stretch>
            <a:fillRect/>
          </a:stretch>
        </p:blipFill>
        <p:spPr>
          <a:xfrm>
            <a:off x="7554152" y="1000611"/>
            <a:ext cx="3771979" cy="4640951"/>
          </a:xfrm>
          <a:prstGeom prst="rect">
            <a:avLst/>
          </a:prstGeom>
          <a:ln w="19050">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248148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C53E081-87FC-4E7B-9D61-3FFA999CAFCD}"/>
              </a:ext>
            </a:extLst>
          </p:cNvPr>
          <p:cNvSpPr txBox="1"/>
          <p:nvPr/>
        </p:nvSpPr>
        <p:spPr>
          <a:xfrm>
            <a:off x="5319431" y="1809754"/>
            <a:ext cx="6308997" cy="3865545"/>
          </a:xfrm>
          <a:prstGeom prst="rect">
            <a:avLst/>
          </a:prstGeom>
          <a:noFill/>
        </p:spPr>
        <p:txBody>
          <a:bodyPr wrap="square" rtlCol="0">
            <a:spAutoFit/>
          </a:bodyPr>
          <a:lstStyle/>
          <a:p>
            <a:pPr>
              <a:lnSpc>
                <a:spcPct val="150000"/>
              </a:lnSpc>
            </a:pPr>
            <a:r>
              <a:rPr lang="en-US" sz="2200" b="1" dirty="0">
                <a:solidFill>
                  <a:schemeClr val="tx2"/>
                </a:solidFill>
                <a:latin typeface="Arial" panose="020B0604020202020204" pitchFamily="34" charset="0"/>
                <a:cs typeface="Arial" panose="020B0604020202020204" pitchFamily="34" charset="0"/>
              </a:rPr>
              <a:t>Drivers undergo the following:</a:t>
            </a:r>
          </a:p>
          <a:p>
            <a:pPr>
              <a:lnSpc>
                <a:spcPct val="150000"/>
              </a:lnSpc>
            </a:pPr>
            <a:r>
              <a:rPr lang="en-US" sz="2200" b="1" dirty="0">
                <a:solidFill>
                  <a:schemeClr val="tx2"/>
                </a:solidFill>
                <a:latin typeface="Arial" panose="020B0604020202020204" pitchFamily="34" charset="0"/>
                <a:cs typeface="Arial" panose="020B0604020202020204" pitchFamily="34" charset="0"/>
              </a:rPr>
              <a:t>• County, State &amp; Federal Background Checks</a:t>
            </a:r>
          </a:p>
          <a:p>
            <a:pPr>
              <a:lnSpc>
                <a:spcPct val="150000"/>
              </a:lnSpc>
            </a:pPr>
            <a:r>
              <a:rPr lang="en-US" sz="2200" b="1" dirty="0">
                <a:solidFill>
                  <a:schemeClr val="tx2"/>
                </a:solidFill>
                <a:latin typeface="Arial" panose="020B0604020202020204" pitchFamily="34" charset="0"/>
                <a:cs typeface="Arial" panose="020B0604020202020204" pitchFamily="34" charset="0"/>
              </a:rPr>
              <a:t>• Terrorism Watchlist Check</a:t>
            </a:r>
          </a:p>
          <a:p>
            <a:pPr>
              <a:lnSpc>
                <a:spcPct val="150000"/>
              </a:lnSpc>
            </a:pPr>
            <a:r>
              <a:rPr lang="en-US" sz="2200" b="1" dirty="0">
                <a:solidFill>
                  <a:schemeClr val="tx2"/>
                </a:solidFill>
                <a:latin typeface="Arial" panose="020B0604020202020204" pitchFamily="34" charset="0"/>
                <a:cs typeface="Arial" panose="020B0604020202020204" pitchFamily="34" charset="0"/>
              </a:rPr>
              <a:t>• Sex Offender Background Check</a:t>
            </a:r>
          </a:p>
          <a:p>
            <a:pPr>
              <a:lnSpc>
                <a:spcPct val="150000"/>
              </a:lnSpc>
            </a:pPr>
            <a:r>
              <a:rPr lang="en-US" sz="2200" b="1" dirty="0">
                <a:solidFill>
                  <a:schemeClr val="tx2"/>
                </a:solidFill>
                <a:latin typeface="Arial" panose="020B0604020202020204" pitchFamily="34" charset="0"/>
                <a:cs typeface="Arial" panose="020B0604020202020204" pitchFamily="34" charset="0"/>
              </a:rPr>
              <a:t>• Pre-contract Drug Screening</a:t>
            </a:r>
          </a:p>
          <a:p>
            <a:pPr>
              <a:lnSpc>
                <a:spcPct val="150000"/>
              </a:lnSpc>
            </a:pPr>
            <a:r>
              <a:rPr lang="en-US" sz="2200" b="1" dirty="0">
                <a:solidFill>
                  <a:schemeClr val="tx2"/>
                </a:solidFill>
                <a:latin typeface="Arial" panose="020B0604020202020204" pitchFamily="34" charset="0"/>
                <a:cs typeface="Arial" panose="020B0604020202020204" pitchFamily="34" charset="0"/>
              </a:rPr>
              <a:t>• Periodic, Ongoing Spot Checks</a:t>
            </a:r>
          </a:p>
          <a:p>
            <a:pPr algn="ctr">
              <a:lnSpc>
                <a:spcPct val="110000"/>
              </a:lnSpc>
            </a:pPr>
            <a:endParaRPr lang="en-US" sz="2200" b="1" dirty="0">
              <a:solidFill>
                <a:schemeClr val="tx2"/>
              </a:solidFill>
              <a:latin typeface="Arial" panose="020B0604020202020204" pitchFamily="34" charset="0"/>
              <a:cs typeface="Arial" panose="020B0604020202020204" pitchFamily="34" charset="0"/>
            </a:endParaRPr>
          </a:p>
          <a:p>
            <a:pPr>
              <a:lnSpc>
                <a:spcPct val="110000"/>
              </a:lnSpc>
            </a:pPr>
            <a:endParaRPr lang="en-US" sz="2200" b="1" dirty="0">
              <a:solidFill>
                <a:schemeClr val="tx2"/>
              </a:solidFill>
            </a:endParaRPr>
          </a:p>
        </p:txBody>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267004" y="-827153"/>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err="1">
                <a:solidFill>
                  <a:schemeClr val="accent1"/>
                </a:solidFill>
                <a:latin typeface="Avenir Book" panose="02000503020000020003" pitchFamily="2" charset="0"/>
                <a:ea typeface="+mj-ea"/>
                <a:cs typeface="+mj-cs"/>
                <a:sym typeface="Avenir Book"/>
              </a:rPr>
              <a:t>GoVetted</a:t>
            </a:r>
            <a:r>
              <a:rPr lang="en-US" sz="4000" b="1" spc="-100" dirty="0">
                <a:solidFill>
                  <a:schemeClr val="accent1"/>
                </a:solidFill>
                <a:latin typeface="Avenir Book" panose="02000503020000020003" pitchFamily="2" charset="0"/>
                <a:ea typeface="+mj-ea"/>
                <a:cs typeface="+mj-cs"/>
                <a:sym typeface="Avenir Book"/>
              </a:rPr>
              <a:t> is Safer</a:t>
            </a:r>
            <a:endParaRPr lang="en-US" sz="4000" b="1" spc="-100" dirty="0">
              <a:solidFill>
                <a:schemeClr val="tx1">
                  <a:lumMod val="75000"/>
                  <a:lumOff val="25000"/>
                </a:schemeClr>
              </a:solidFill>
              <a:latin typeface="Avenir Book" panose="02000503020000020003" pitchFamily="2" charset="0"/>
              <a:ea typeface="+mj-ea"/>
              <a:cs typeface="+mj-cs"/>
              <a:sym typeface="Avenir Book"/>
            </a:endParaRPr>
          </a:p>
        </p:txBody>
      </p:sp>
      <p:pic>
        <p:nvPicPr>
          <p:cNvPr id="7" name="Picture 6" descr="A person sitting in a chair talking on a cell phone&#10;&#10;Description automatically generated">
            <a:extLst>
              <a:ext uri="{FF2B5EF4-FFF2-40B4-BE49-F238E27FC236}">
                <a16:creationId xmlns:a16="http://schemas.microsoft.com/office/drawing/2014/main" id="{35172C74-7855-D240-B5C3-754F0820C9B7}"/>
              </a:ext>
            </a:extLst>
          </p:cNvPr>
          <p:cNvPicPr>
            <a:picLocks noChangeAspect="1"/>
          </p:cNvPicPr>
          <p:nvPr/>
        </p:nvPicPr>
        <p:blipFill>
          <a:blip r:embed="rId3"/>
          <a:stretch>
            <a:fillRect/>
          </a:stretch>
        </p:blipFill>
        <p:spPr>
          <a:xfrm>
            <a:off x="1083006" y="1475576"/>
            <a:ext cx="3778286" cy="4129274"/>
          </a:xfrm>
          <a:prstGeom prst="rect">
            <a:avLst/>
          </a:prstGeom>
          <a:ln w="19050">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534732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267004" y="-827153"/>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err="1">
                <a:solidFill>
                  <a:schemeClr val="accent1"/>
                </a:solidFill>
                <a:latin typeface="Avenir Book" panose="02000503020000020003" pitchFamily="2" charset="0"/>
                <a:ea typeface="+mj-ea"/>
                <a:cs typeface="+mj-cs"/>
                <a:sym typeface="Avenir Book"/>
              </a:rPr>
              <a:t>GoVetted</a:t>
            </a:r>
            <a:r>
              <a:rPr lang="en-US" sz="4000" b="1" spc="-100" dirty="0">
                <a:solidFill>
                  <a:schemeClr val="accent1"/>
                </a:solidFill>
                <a:latin typeface="Avenir Book" panose="02000503020000020003" pitchFamily="2" charset="0"/>
                <a:ea typeface="+mj-ea"/>
                <a:cs typeface="+mj-cs"/>
                <a:sym typeface="Avenir Book"/>
              </a:rPr>
              <a:t> is Profitable</a:t>
            </a:r>
            <a:endParaRPr lang="en-US" sz="4000" b="1" spc="-100" dirty="0">
              <a:solidFill>
                <a:schemeClr val="tx1">
                  <a:lumMod val="75000"/>
                  <a:lumOff val="25000"/>
                </a:schemeClr>
              </a:solidFill>
              <a:latin typeface="Avenir Book" panose="02000503020000020003" pitchFamily="2" charset="0"/>
              <a:ea typeface="+mj-ea"/>
              <a:cs typeface="+mj-cs"/>
              <a:sym typeface="Avenir Book"/>
            </a:endParaRPr>
          </a:p>
        </p:txBody>
      </p:sp>
      <p:sp>
        <p:nvSpPr>
          <p:cNvPr id="8" name="TextBox 7">
            <a:extLst>
              <a:ext uri="{FF2B5EF4-FFF2-40B4-BE49-F238E27FC236}">
                <a16:creationId xmlns:a16="http://schemas.microsoft.com/office/drawing/2014/main" id="{9BB56E6E-2502-D743-9217-24541FFE8DCC}"/>
              </a:ext>
            </a:extLst>
          </p:cNvPr>
          <p:cNvSpPr txBox="1"/>
          <p:nvPr/>
        </p:nvSpPr>
        <p:spPr>
          <a:xfrm>
            <a:off x="5162455" y="2156088"/>
            <a:ext cx="6626618" cy="2677656"/>
          </a:xfrm>
          <a:prstGeom prst="rect">
            <a:avLst/>
          </a:prstGeom>
          <a:noFill/>
        </p:spPr>
        <p:txBody>
          <a:bodyPr wrap="square" rtlCol="0">
            <a:spAutoFit/>
          </a:bodyPr>
          <a:lstStyle/>
          <a:p>
            <a:r>
              <a:rPr lang="en-US" sz="2200" b="1" dirty="0">
                <a:solidFill>
                  <a:schemeClr val="tx2"/>
                </a:solidFill>
                <a:latin typeface="Arial" panose="020B0604020202020204" pitchFamily="34" charset="0"/>
                <a:cs typeface="Arial" panose="020B0604020202020204" pitchFamily="34" charset="0"/>
              </a:rPr>
              <a:t>2019 Revenue (May – Dec.):</a:t>
            </a:r>
            <a:r>
              <a:rPr lang="en-US" sz="2200" dirty="0">
                <a:solidFill>
                  <a:schemeClr val="tx2"/>
                </a:solidFill>
                <a:latin typeface="Arial" panose="020B0604020202020204" pitchFamily="34" charset="0"/>
                <a:cs typeface="Arial" panose="020B0604020202020204" pitchFamily="34" charset="0"/>
              </a:rPr>
              <a:t>		$950K</a:t>
            </a:r>
          </a:p>
          <a:p>
            <a:endParaRPr lang="en-US" sz="2200" dirty="0">
              <a:solidFill>
                <a:schemeClr val="tx2"/>
              </a:solidFill>
              <a:latin typeface="Arial" panose="020B0604020202020204" pitchFamily="34" charset="0"/>
              <a:cs typeface="Arial" panose="020B0604020202020204" pitchFamily="34" charset="0"/>
            </a:endParaRPr>
          </a:p>
          <a:p>
            <a:r>
              <a:rPr lang="en-US" sz="2200" b="1" dirty="0">
                <a:solidFill>
                  <a:schemeClr val="tx2"/>
                </a:solidFill>
                <a:latin typeface="Arial" panose="020B0604020202020204" pitchFamily="34" charset="0"/>
                <a:cs typeface="Arial" panose="020B0604020202020204" pitchFamily="34" charset="0"/>
              </a:rPr>
              <a:t>No. of Trips:</a:t>
            </a:r>
            <a:r>
              <a:rPr lang="en-US" sz="2200" dirty="0">
                <a:solidFill>
                  <a:schemeClr val="tx2"/>
                </a:solidFill>
                <a:latin typeface="Arial" panose="020B0604020202020204" pitchFamily="34" charset="0"/>
                <a:cs typeface="Arial" panose="020B0604020202020204" pitchFamily="34" charset="0"/>
              </a:rPr>
              <a:t>							12,000+</a:t>
            </a:r>
          </a:p>
          <a:p>
            <a:endParaRPr lang="en-US" sz="2200" dirty="0">
              <a:solidFill>
                <a:schemeClr val="tx2"/>
              </a:solidFill>
              <a:latin typeface="Arial" panose="020B0604020202020204" pitchFamily="34" charset="0"/>
              <a:cs typeface="Arial" panose="020B0604020202020204" pitchFamily="34" charset="0"/>
            </a:endParaRPr>
          </a:p>
          <a:p>
            <a:r>
              <a:rPr lang="en-US" sz="2200" b="1" dirty="0">
                <a:solidFill>
                  <a:schemeClr val="tx2"/>
                </a:solidFill>
                <a:latin typeface="Arial" panose="020B0604020202020204" pitchFamily="34" charset="0"/>
                <a:cs typeface="Arial" panose="020B0604020202020204" pitchFamily="34" charset="0"/>
              </a:rPr>
              <a:t>Revenue Increase Over 2018:</a:t>
            </a:r>
            <a:r>
              <a:rPr lang="en-US" sz="2200" dirty="0">
                <a:solidFill>
                  <a:schemeClr val="tx2"/>
                </a:solidFill>
                <a:latin typeface="Arial" panose="020B0604020202020204" pitchFamily="34" charset="0"/>
                <a:cs typeface="Arial" panose="020B0604020202020204" pitchFamily="34" charset="0"/>
              </a:rPr>
              <a:t>		30%</a:t>
            </a:r>
          </a:p>
          <a:p>
            <a:endParaRPr lang="en-US" sz="22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p:txBody>
      </p:sp>
      <p:pic>
        <p:nvPicPr>
          <p:cNvPr id="3" name="Picture 2" descr="A close up of a logo&#10;&#10;Description automatically generated">
            <a:extLst>
              <a:ext uri="{FF2B5EF4-FFF2-40B4-BE49-F238E27FC236}">
                <a16:creationId xmlns:a16="http://schemas.microsoft.com/office/drawing/2014/main" id="{9798CB64-4FD1-0B46-9B9C-73B1CA4A2E27}"/>
              </a:ext>
            </a:extLst>
          </p:cNvPr>
          <p:cNvPicPr>
            <a:picLocks noChangeAspect="1"/>
          </p:cNvPicPr>
          <p:nvPr/>
        </p:nvPicPr>
        <p:blipFill>
          <a:blip r:embed="rId3"/>
          <a:stretch>
            <a:fillRect/>
          </a:stretch>
        </p:blipFill>
        <p:spPr>
          <a:xfrm>
            <a:off x="691338" y="2028388"/>
            <a:ext cx="3843167" cy="2908342"/>
          </a:xfrm>
          <a:prstGeom prst="rect">
            <a:avLst/>
          </a:prstGeom>
        </p:spPr>
      </p:pic>
    </p:spTree>
    <p:extLst>
      <p:ext uri="{BB962C8B-B14F-4D97-AF65-F5344CB8AC3E}">
        <p14:creationId xmlns:p14="http://schemas.microsoft.com/office/powerpoint/2010/main" val="4234186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C53E081-87FC-4E7B-9D61-3FFA999CAFCD}"/>
              </a:ext>
            </a:extLst>
          </p:cNvPr>
          <p:cNvSpPr txBox="1"/>
          <p:nvPr/>
        </p:nvSpPr>
        <p:spPr>
          <a:xfrm>
            <a:off x="4041381" y="1903643"/>
            <a:ext cx="7389340" cy="3522503"/>
          </a:xfrm>
          <a:prstGeom prst="rect">
            <a:avLst/>
          </a:prstGeom>
          <a:noFill/>
        </p:spPr>
        <p:txBody>
          <a:bodyPr wrap="square" rtlCol="0">
            <a:spAutoFit/>
          </a:bodyPr>
          <a:lstStyle/>
          <a:p>
            <a:pPr>
              <a:lnSpc>
                <a:spcPct val="150000"/>
              </a:lnSpc>
            </a:pPr>
            <a:r>
              <a:rPr lang="en-US" sz="2000" b="1" dirty="0">
                <a:solidFill>
                  <a:schemeClr val="tx2"/>
                </a:solidFill>
                <a:latin typeface="Arial" panose="020B0604020202020204" pitchFamily="34" charset="0"/>
                <a:cs typeface="Arial" panose="020B0604020202020204" pitchFamily="34" charset="0"/>
              </a:rPr>
              <a:t>• 10-Point Driver Rating System</a:t>
            </a:r>
          </a:p>
          <a:p>
            <a:pPr>
              <a:lnSpc>
                <a:spcPct val="150000"/>
              </a:lnSpc>
            </a:pPr>
            <a:r>
              <a:rPr lang="en-US" sz="2000" b="1" dirty="0">
                <a:solidFill>
                  <a:schemeClr val="tx2"/>
                </a:solidFill>
                <a:latin typeface="Arial" panose="020B0604020202020204" pitchFamily="34" charset="0"/>
                <a:cs typeface="Arial" panose="020B0604020202020204" pitchFamily="34" charset="0"/>
              </a:rPr>
              <a:t>• Customers Can Select Favorite Driver</a:t>
            </a:r>
          </a:p>
          <a:p>
            <a:pPr>
              <a:lnSpc>
                <a:spcPct val="150000"/>
              </a:lnSpc>
            </a:pPr>
            <a:r>
              <a:rPr lang="en-US" sz="2000" b="1" dirty="0">
                <a:solidFill>
                  <a:schemeClr val="tx2"/>
                </a:solidFill>
                <a:latin typeface="Arial" panose="020B0604020202020204" pitchFamily="34" charset="0"/>
                <a:cs typeface="Arial" panose="020B0604020202020204" pitchFamily="34" charset="0"/>
              </a:rPr>
              <a:t>• In-Vehicle Preferences Stored in Profile</a:t>
            </a:r>
          </a:p>
          <a:p>
            <a:pPr>
              <a:lnSpc>
                <a:spcPct val="150000"/>
              </a:lnSpc>
            </a:pPr>
            <a:r>
              <a:rPr lang="en-US" sz="2000" b="1" dirty="0">
                <a:solidFill>
                  <a:schemeClr val="tx2"/>
                </a:solidFill>
                <a:latin typeface="Arial" panose="020B0604020202020204" pitchFamily="34" charset="0"/>
                <a:cs typeface="Arial" panose="020B0604020202020204" pitchFamily="34" charset="0"/>
              </a:rPr>
              <a:t>• Charitable Contribution “Round Up” Feature</a:t>
            </a:r>
          </a:p>
          <a:p>
            <a:pPr>
              <a:lnSpc>
                <a:spcPct val="150000"/>
              </a:lnSpc>
            </a:pPr>
            <a:r>
              <a:rPr lang="en-US" sz="2000" b="1" dirty="0">
                <a:solidFill>
                  <a:schemeClr val="tx2"/>
                </a:solidFill>
                <a:latin typeface="Arial" panose="020B0604020202020204" pitchFamily="34" charset="0"/>
                <a:cs typeface="Arial" panose="020B0604020202020204" pitchFamily="34" charset="0"/>
              </a:rPr>
              <a:t>• Peace of Mind: Their Driver Has Been Fully Vetted</a:t>
            </a:r>
          </a:p>
          <a:p>
            <a:pPr>
              <a:lnSpc>
                <a:spcPct val="150000"/>
              </a:lnSpc>
            </a:pPr>
            <a:r>
              <a:rPr lang="en-US" sz="2000" b="1" dirty="0">
                <a:solidFill>
                  <a:schemeClr val="tx2"/>
                </a:solidFill>
                <a:latin typeface="Arial" panose="020B0604020202020204" pitchFamily="34" charset="0"/>
                <a:cs typeface="Arial" panose="020B0604020202020204" pitchFamily="34" charset="0"/>
              </a:rPr>
              <a:t>• </a:t>
            </a:r>
            <a:r>
              <a:rPr lang="en-US" sz="2000" b="1" dirty="0" err="1">
                <a:solidFill>
                  <a:schemeClr val="tx2"/>
                </a:solidFill>
                <a:latin typeface="Arial" panose="020B0604020202020204" pitchFamily="34" charset="0"/>
                <a:cs typeface="Arial" panose="020B0604020202020204" pitchFamily="34" charset="0"/>
              </a:rPr>
              <a:t>eWallet</a:t>
            </a:r>
            <a:r>
              <a:rPr lang="en-US" sz="2000" b="1" dirty="0">
                <a:solidFill>
                  <a:schemeClr val="tx2"/>
                </a:solidFill>
                <a:latin typeface="Arial" panose="020B0604020202020204" pitchFamily="34" charset="0"/>
                <a:cs typeface="Arial" panose="020B0604020202020204" pitchFamily="34" charset="0"/>
              </a:rPr>
              <a:t> Feature (Store Funds, Purchase Trips for Friends)</a:t>
            </a:r>
          </a:p>
          <a:p>
            <a:pPr algn="ctr">
              <a:lnSpc>
                <a:spcPct val="110000"/>
              </a:lnSpc>
            </a:pPr>
            <a:endParaRPr lang="en-US" sz="2000" b="1" dirty="0">
              <a:solidFill>
                <a:schemeClr val="tx2"/>
              </a:solidFill>
              <a:latin typeface="Arial" panose="020B0604020202020204" pitchFamily="34" charset="0"/>
              <a:cs typeface="Arial" panose="020B0604020202020204" pitchFamily="34" charset="0"/>
            </a:endParaRPr>
          </a:p>
          <a:p>
            <a:pPr>
              <a:lnSpc>
                <a:spcPct val="110000"/>
              </a:lnSpc>
            </a:pPr>
            <a:endParaRPr lang="en-US" sz="2000" b="1" dirty="0">
              <a:solidFill>
                <a:schemeClr val="tx2"/>
              </a:solidFill>
            </a:endParaRPr>
          </a:p>
        </p:txBody>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427645" y="-827153"/>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err="1">
                <a:solidFill>
                  <a:schemeClr val="accent1"/>
                </a:solidFill>
                <a:latin typeface="Avenir Book" panose="02000503020000020003" pitchFamily="2" charset="0"/>
                <a:ea typeface="+mj-ea"/>
                <a:cs typeface="+mj-cs"/>
                <a:sym typeface="Avenir Book"/>
              </a:rPr>
              <a:t>GoVetted</a:t>
            </a:r>
            <a:r>
              <a:rPr lang="en-US" sz="4000" b="1" spc="-100" dirty="0">
                <a:solidFill>
                  <a:schemeClr val="accent1"/>
                </a:solidFill>
                <a:latin typeface="Avenir Book" panose="02000503020000020003" pitchFamily="2" charset="0"/>
                <a:ea typeface="+mj-ea"/>
                <a:cs typeface="+mj-cs"/>
                <a:sym typeface="Avenir Book"/>
              </a:rPr>
              <a:t> Customers are Loyal</a:t>
            </a:r>
            <a:endParaRPr lang="en-US" sz="4000" b="1" spc="-100" dirty="0">
              <a:solidFill>
                <a:schemeClr val="tx1">
                  <a:lumMod val="75000"/>
                  <a:lumOff val="25000"/>
                </a:schemeClr>
              </a:solidFill>
              <a:latin typeface="Avenir Book" panose="02000503020000020003" pitchFamily="2" charset="0"/>
              <a:ea typeface="+mj-ea"/>
              <a:cs typeface="+mj-cs"/>
              <a:sym typeface="Avenir Book"/>
            </a:endParaRPr>
          </a:p>
        </p:txBody>
      </p:sp>
      <p:pic>
        <p:nvPicPr>
          <p:cNvPr id="7" name="Picture 6">
            <a:extLst>
              <a:ext uri="{FF2B5EF4-FFF2-40B4-BE49-F238E27FC236}">
                <a16:creationId xmlns:a16="http://schemas.microsoft.com/office/drawing/2014/main" id="{664433E8-8CB0-B542-90BD-746592848CA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263197" y="1304963"/>
            <a:ext cx="2295547" cy="4535407"/>
          </a:xfrm>
          <a:prstGeom prst="rect">
            <a:avLst/>
          </a:prstGeom>
        </p:spPr>
      </p:pic>
    </p:spTree>
    <p:extLst>
      <p:ext uri="{BB962C8B-B14F-4D97-AF65-F5344CB8AC3E}">
        <p14:creationId xmlns:p14="http://schemas.microsoft.com/office/powerpoint/2010/main" val="3004873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398A6A6-658D-CD4A-B451-9EA3F0F47B31}"/>
              </a:ext>
            </a:extLst>
          </p:cNvPr>
          <p:cNvSpPr/>
          <p:nvPr/>
        </p:nvSpPr>
        <p:spPr>
          <a:xfrm>
            <a:off x="4286725" y="1505503"/>
            <a:ext cx="978510" cy="61555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Avenir Book" panose="02000503020000020003" pitchFamily="2" charset="0"/>
              <a:ea typeface="+mn-ea"/>
              <a:cs typeface="+mn-cs"/>
            </a:endParaRPr>
          </a:p>
        </p:txBody>
      </p:sp>
      <p:sp>
        <p:nvSpPr>
          <p:cNvPr id="58" name="Rectangle 57">
            <a:extLst>
              <a:ext uri="{FF2B5EF4-FFF2-40B4-BE49-F238E27FC236}">
                <a16:creationId xmlns:a16="http://schemas.microsoft.com/office/drawing/2014/main" id="{29D527AF-6708-B747-B004-0C30AA4E4215}"/>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59" name="Picture 58" descr="A close up of a sign&#10;&#10;Description automatically generated">
            <a:extLst>
              <a:ext uri="{FF2B5EF4-FFF2-40B4-BE49-F238E27FC236}">
                <a16:creationId xmlns:a16="http://schemas.microsoft.com/office/drawing/2014/main" id="{CE60E431-8014-264A-90AB-60C65F4DEDF5}"/>
              </a:ext>
            </a:extLst>
          </p:cNvPr>
          <p:cNvPicPr>
            <a:picLocks noChangeAspect="1"/>
          </p:cNvPicPr>
          <p:nvPr/>
        </p:nvPicPr>
        <p:blipFill>
          <a:blip r:embed="rId3"/>
          <a:stretch>
            <a:fillRect/>
          </a:stretch>
        </p:blipFill>
        <p:spPr>
          <a:xfrm>
            <a:off x="64883" y="6099366"/>
            <a:ext cx="758634" cy="758634"/>
          </a:xfrm>
          <a:prstGeom prst="rect">
            <a:avLst/>
          </a:prstGeom>
        </p:spPr>
      </p:pic>
      <p:sp>
        <p:nvSpPr>
          <p:cNvPr id="60" name="Content Placeholder 2">
            <a:extLst>
              <a:ext uri="{FF2B5EF4-FFF2-40B4-BE49-F238E27FC236}">
                <a16:creationId xmlns:a16="http://schemas.microsoft.com/office/drawing/2014/main" id="{D84F6BE9-B5FF-6D4E-A854-CD12D65CCE2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9" name="Chart 8">
            <a:extLst>
              <a:ext uri="{FF2B5EF4-FFF2-40B4-BE49-F238E27FC236}">
                <a16:creationId xmlns:a16="http://schemas.microsoft.com/office/drawing/2014/main" id="{5591DB55-04DE-4828-8E7F-B39ABB55A881}"/>
              </a:ext>
            </a:extLst>
          </p:cNvPr>
          <p:cNvGraphicFramePr/>
          <p:nvPr>
            <p:extLst>
              <p:ext uri="{D42A27DB-BD31-4B8C-83A1-F6EECF244321}">
                <p14:modId xmlns:p14="http://schemas.microsoft.com/office/powerpoint/2010/main" val="1004026134"/>
              </p:ext>
            </p:extLst>
          </p:nvPr>
        </p:nvGraphicFramePr>
        <p:xfrm>
          <a:off x="474480" y="682833"/>
          <a:ext cx="6216649"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21" name="Title 1">
            <a:extLst>
              <a:ext uri="{FF2B5EF4-FFF2-40B4-BE49-F238E27FC236}">
                <a16:creationId xmlns:a16="http://schemas.microsoft.com/office/drawing/2014/main" id="{C6E0A460-5955-4A37-9536-AC11C4685DB3}"/>
              </a:ext>
            </a:extLst>
          </p:cNvPr>
          <p:cNvSpPr txBox="1"/>
          <p:nvPr/>
        </p:nvSpPr>
        <p:spPr>
          <a:xfrm>
            <a:off x="8045789" y="945552"/>
            <a:ext cx="1433186" cy="1293453"/>
          </a:xfrm>
          <a:prstGeom prst="rect">
            <a:avLst/>
          </a:prstGeom>
          <a:solidFill>
            <a:srgbClr val="FFFF00"/>
          </a:solidFill>
          <a:ln w="12700">
            <a:solidFill>
              <a:schemeClr val="tx2"/>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lnSpc>
                <a:spcPct val="90000"/>
              </a:lnSpc>
              <a:defRPr sz="3000" b="1">
                <a:solidFill>
                  <a:srgbClr val="FFFFFF"/>
                </a:solidFill>
                <a:effectLst>
                  <a:outerShdw blurRad="38100" dist="25400" dir="5400000" rotWithShape="0">
                    <a:srgbClr val="6E747A">
                      <a:alpha val="43000"/>
                    </a:srgbClr>
                  </a:outerShdw>
                </a:effectLst>
                <a:latin typeface="Arial"/>
                <a:ea typeface="Arial"/>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solidFill>
                  <a:schemeClr val="tx2"/>
                </a:solidFill>
                <a:effectLst>
                  <a:outerShdw blurRad="38100" dist="25400" dir="5400000" rotWithShape="0">
                    <a:srgbClr val="6E747A">
                      <a:alpha val="43000"/>
                    </a:srgbClr>
                  </a:outerShdw>
                </a:effectLst>
                <a:uLnTx/>
                <a:uFillTx/>
                <a:latin typeface="Arial" panose="020B0604020202020204" pitchFamily="34" charset="0"/>
                <a:cs typeface="Arial" panose="020B0604020202020204" pitchFamily="34" charset="0"/>
                <a:sym typeface="Arial"/>
              </a:rPr>
              <a:t>34% Increase in </a:t>
            </a:r>
            <a:r>
              <a:rPr lang="en-US" sz="2000" dirty="0">
                <a:solidFill>
                  <a:schemeClr val="tx2"/>
                </a:solidFill>
                <a:latin typeface="Arial" panose="020B0604020202020204" pitchFamily="34" charset="0"/>
                <a:cs typeface="Arial" panose="020B0604020202020204" pitchFamily="34" charset="0"/>
              </a:rPr>
              <a:t>New Users</a:t>
            </a:r>
            <a:endParaRPr kumimoji="0" sz="2000" b="1" i="0" u="none" strike="noStrike" kern="1200" cap="none" spc="0" normalizeH="0" baseline="0" noProof="0" dirty="0">
              <a:solidFill>
                <a:schemeClr val="tx2"/>
              </a:solidFill>
              <a:effectLst>
                <a:outerShdw blurRad="38100" dist="25400" dir="5400000" rotWithShape="0">
                  <a:srgbClr val="6E747A">
                    <a:alpha val="43000"/>
                  </a:srgbClr>
                </a:outerShdw>
              </a:effectLst>
              <a:uLnTx/>
              <a:uFillTx/>
              <a:latin typeface="Arial" panose="020B0604020202020204" pitchFamily="34" charset="0"/>
              <a:cs typeface="Arial" panose="020B0604020202020204" pitchFamily="34" charset="0"/>
              <a:sym typeface="Arial"/>
            </a:endParaRPr>
          </a:p>
        </p:txBody>
      </p:sp>
      <p:sp>
        <p:nvSpPr>
          <p:cNvPr id="15" name="Rectangle 14">
            <a:extLst>
              <a:ext uri="{FF2B5EF4-FFF2-40B4-BE49-F238E27FC236}">
                <a16:creationId xmlns:a16="http://schemas.microsoft.com/office/drawing/2014/main" id="{F5E04831-75CA-1A42-9AF7-022711EA240E}"/>
              </a:ext>
            </a:extLst>
          </p:cNvPr>
          <p:cNvSpPr/>
          <p:nvPr/>
        </p:nvSpPr>
        <p:spPr>
          <a:xfrm>
            <a:off x="6567994" y="1850207"/>
            <a:ext cx="5298365" cy="4231928"/>
          </a:xfrm>
          <a:prstGeom prst="rect">
            <a:avLst/>
          </a:prstGeom>
        </p:spPr>
        <p:txBody>
          <a:bodyPr wrap="square">
            <a:spAutoFit/>
          </a:bodyPr>
          <a:lstStyle/>
          <a:p>
            <a:pPr marR="0" lvl="0" defTabSz="457200" rtl="0" eaLnBrk="1" fontAlgn="auto" latinLnBrk="0" hangingPunct="1">
              <a:lnSpc>
                <a:spcPct val="150000"/>
              </a:lnSpc>
              <a:spcBef>
                <a:spcPts val="0"/>
              </a:spcBef>
              <a:spcAft>
                <a:spcPts val="0"/>
              </a:spcAft>
              <a:buClrTx/>
              <a:buSzTx/>
              <a:tabLst/>
              <a:defRPr/>
            </a:pPr>
            <a:endParaRPr lang="en-US" sz="2200" b="1" dirty="0">
              <a:solidFill>
                <a:schemeClr val="tx2"/>
              </a:solidFill>
              <a:latin typeface="Arial" panose="020B0604020202020204" pitchFamily="34" charset="0"/>
              <a:cs typeface="Arial" panose="020B0604020202020204" pitchFamily="34" charset="0"/>
            </a:endParaRPr>
          </a:p>
          <a:p>
            <a:pPr marR="0" lvl="0" defTabSz="457200" rtl="0" eaLnBrk="1" fontAlgn="auto" latinLnBrk="0" hangingPunct="1">
              <a:lnSpc>
                <a:spcPct val="200000"/>
              </a:lnSpc>
              <a:spcBef>
                <a:spcPts val="0"/>
              </a:spcBef>
              <a:spcAft>
                <a:spcPts val="0"/>
              </a:spcAft>
              <a:buClrTx/>
              <a:buSzTx/>
              <a:tabLst/>
              <a:defRPr/>
            </a:pPr>
            <a:r>
              <a:rPr lang="en-US" sz="2200" b="1" dirty="0">
                <a:solidFill>
                  <a:schemeClr val="tx2"/>
                </a:solidFill>
                <a:latin typeface="Arial" panose="020B0604020202020204" pitchFamily="34" charset="0"/>
                <a:cs typeface="Arial" panose="020B0604020202020204" pitchFamily="34" charset="0"/>
              </a:rPr>
              <a:t>Total Addressable Market: $300 Billion</a:t>
            </a:r>
          </a:p>
          <a:p>
            <a:pPr>
              <a:lnSpc>
                <a:spcPct val="150000"/>
              </a:lnSpc>
              <a:defRPr/>
            </a:pPr>
            <a:endParaRPr lang="en-US" sz="2200" b="1" dirty="0">
              <a:solidFill>
                <a:schemeClr val="tx2"/>
              </a:solidFill>
              <a:latin typeface="Arial" panose="020B0604020202020204" pitchFamily="34" charset="0"/>
              <a:cs typeface="Arial" panose="020B0604020202020204" pitchFamily="34" charset="0"/>
            </a:endParaRPr>
          </a:p>
          <a:p>
            <a:pPr>
              <a:lnSpc>
                <a:spcPct val="150000"/>
              </a:lnSpc>
              <a:defRPr/>
            </a:pPr>
            <a:r>
              <a:rPr lang="en-US" sz="2200" b="1" dirty="0">
                <a:solidFill>
                  <a:schemeClr val="tx2"/>
                </a:solidFill>
                <a:latin typeface="Arial" panose="020B0604020202020204" pitchFamily="34" charset="0"/>
                <a:cs typeface="Arial" panose="020B0604020202020204" pitchFamily="34" charset="0"/>
              </a:rPr>
              <a:t>Those who took rideshare the previous year increase usage by   app. 20% the next year.</a:t>
            </a:r>
          </a:p>
          <a:p>
            <a:pPr marR="0" lvl="0" defTabSz="457200" rtl="0" eaLnBrk="1" fontAlgn="auto" latinLnBrk="0" hangingPunct="1">
              <a:lnSpc>
                <a:spcPct val="200000"/>
              </a:lnSpc>
              <a:spcBef>
                <a:spcPts val="0"/>
              </a:spcBef>
              <a:spcAft>
                <a:spcPts val="0"/>
              </a:spcAft>
              <a:buClrTx/>
              <a:buSzTx/>
              <a:tabLst/>
              <a:defRPr/>
            </a:pPr>
            <a:endParaRPr lang="en-US" sz="2200" b="1" dirty="0">
              <a:solidFill>
                <a:schemeClr val="tx2"/>
              </a:solidFill>
              <a:latin typeface="Arial" panose="020B0604020202020204" pitchFamily="34" charset="0"/>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chemeClr val="tx2"/>
              </a:solidFill>
              <a:effectLst/>
              <a:uLnTx/>
              <a:uFillTx/>
              <a:latin typeface="Avenir Book" panose="02000503020000020003" pitchFamily="2" charset="0"/>
              <a:ea typeface="+mn-ea"/>
              <a:cs typeface="+mn-cs"/>
            </a:endParaRPr>
          </a:p>
        </p:txBody>
      </p:sp>
      <p:sp>
        <p:nvSpPr>
          <p:cNvPr id="14" name="Title 1">
            <a:extLst>
              <a:ext uri="{FF2B5EF4-FFF2-40B4-BE49-F238E27FC236}">
                <a16:creationId xmlns:a16="http://schemas.microsoft.com/office/drawing/2014/main" id="{BAC20D86-BEA4-408C-A3D7-009E3E7C5C56}"/>
              </a:ext>
            </a:extLst>
          </p:cNvPr>
          <p:cNvSpPr txBox="1"/>
          <p:nvPr/>
        </p:nvSpPr>
        <p:spPr>
          <a:xfrm>
            <a:off x="1737098" y="2231646"/>
            <a:ext cx="1279372" cy="833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lnSpc>
                <a:spcPct val="90000"/>
              </a:lnSpc>
              <a:defRPr sz="3000" b="1">
                <a:solidFill>
                  <a:srgbClr val="FFFFFF"/>
                </a:solidFill>
                <a:effectLst>
                  <a:outerShdw blurRad="38100" dist="25400" dir="5400000" rotWithShape="0">
                    <a:srgbClr val="6E747A">
                      <a:alpha val="43000"/>
                    </a:srgbClr>
                  </a:outerShdw>
                </a:effectLst>
                <a:latin typeface="Arial"/>
                <a:ea typeface="Arial"/>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u="none" strike="noStrike" kern="1200" cap="none" spc="0" normalizeH="0" baseline="0" noProof="0" dirty="0">
                <a:ln>
                  <a:solidFill>
                    <a:schemeClr val="tx1"/>
                  </a:solidFill>
                </a:ln>
                <a:solidFill>
                  <a:schemeClr val="tx2"/>
                </a:solidFill>
                <a:effectLst/>
                <a:uLnTx/>
                <a:uFillTx/>
                <a:latin typeface="Arial" panose="020B0604020202020204" pitchFamily="34" charset="0"/>
                <a:cs typeface="Arial" panose="020B0604020202020204" pitchFamily="34" charset="0"/>
                <a:sym typeface="Arial"/>
              </a:rPr>
              <a:t>45 million</a:t>
            </a:r>
            <a:endParaRPr kumimoji="0" sz="1800" b="0" u="none" strike="noStrike" kern="1200" cap="none" spc="0" normalizeH="0" baseline="0" noProof="0" dirty="0">
              <a:ln>
                <a:solidFill>
                  <a:schemeClr val="tx1"/>
                </a:solidFill>
              </a:ln>
              <a:solidFill>
                <a:schemeClr val="tx2"/>
              </a:solidFill>
              <a:effectLst/>
              <a:uLnTx/>
              <a:uFillTx/>
              <a:latin typeface="Arial" panose="020B0604020202020204" pitchFamily="34" charset="0"/>
              <a:cs typeface="Arial" panose="020B0604020202020204" pitchFamily="34" charset="0"/>
              <a:sym typeface="Arial"/>
            </a:endParaRPr>
          </a:p>
        </p:txBody>
      </p:sp>
      <p:sp>
        <p:nvSpPr>
          <p:cNvPr id="16" name="Title 1">
            <a:extLst>
              <a:ext uri="{FF2B5EF4-FFF2-40B4-BE49-F238E27FC236}">
                <a16:creationId xmlns:a16="http://schemas.microsoft.com/office/drawing/2014/main" id="{E0002449-333A-4987-A9D4-39FEA8464C4D}"/>
              </a:ext>
            </a:extLst>
          </p:cNvPr>
          <p:cNvSpPr txBox="1"/>
          <p:nvPr/>
        </p:nvSpPr>
        <p:spPr>
          <a:xfrm>
            <a:off x="4449656" y="1298799"/>
            <a:ext cx="1442409" cy="833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lnSpc>
                <a:spcPct val="90000"/>
              </a:lnSpc>
              <a:defRPr sz="3000" b="1">
                <a:solidFill>
                  <a:srgbClr val="FFFFFF"/>
                </a:solidFill>
                <a:effectLst>
                  <a:outerShdw blurRad="38100" dist="25400" dir="5400000" rotWithShape="0">
                    <a:srgbClr val="6E747A">
                      <a:alpha val="43000"/>
                    </a:srgbClr>
                  </a:outerShdw>
                </a:effectLst>
                <a:latin typeface="Arial"/>
                <a:ea typeface="Arial"/>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u="none" strike="noStrike" kern="1200" cap="none" spc="0" normalizeH="0" baseline="0" noProof="0" dirty="0">
                <a:ln>
                  <a:solidFill>
                    <a:schemeClr val="tx1"/>
                  </a:solidFill>
                </a:ln>
                <a:solidFill>
                  <a:schemeClr val="tx2"/>
                </a:solidFill>
                <a:effectLst/>
                <a:uLnTx/>
                <a:uFillTx/>
                <a:latin typeface="Arial" panose="020B0604020202020204" pitchFamily="34" charset="0"/>
                <a:cs typeface="Arial" panose="020B0604020202020204" pitchFamily="34" charset="0"/>
                <a:sym typeface="Arial"/>
              </a:rPr>
              <a:t>60.3 million</a:t>
            </a:r>
            <a:endParaRPr kumimoji="0" sz="1800" b="0" u="none" strike="noStrike" kern="1200" cap="none" spc="0" normalizeH="0" baseline="0" noProof="0" dirty="0">
              <a:ln>
                <a:solidFill>
                  <a:schemeClr val="tx1"/>
                </a:solidFill>
              </a:ln>
              <a:solidFill>
                <a:schemeClr val="tx2"/>
              </a:solidFill>
              <a:effectLst/>
              <a:uLnTx/>
              <a:uFillTx/>
              <a:latin typeface="Arial" panose="020B0604020202020204" pitchFamily="34" charset="0"/>
              <a:cs typeface="Arial" panose="020B0604020202020204" pitchFamily="34" charset="0"/>
              <a:sym typeface="Arial"/>
            </a:endParaRPr>
          </a:p>
        </p:txBody>
      </p:sp>
      <p:cxnSp>
        <p:nvCxnSpPr>
          <p:cNvPr id="3" name="Straight Arrow Connector 2">
            <a:extLst>
              <a:ext uri="{FF2B5EF4-FFF2-40B4-BE49-F238E27FC236}">
                <a16:creationId xmlns:a16="http://schemas.microsoft.com/office/drawing/2014/main" id="{8637813A-E034-2545-9224-B51E76327C56}"/>
              </a:ext>
            </a:extLst>
          </p:cNvPr>
          <p:cNvCxnSpPr>
            <a:cxnSpLocks/>
          </p:cNvCxnSpPr>
          <p:nvPr/>
        </p:nvCxnSpPr>
        <p:spPr>
          <a:xfrm flipH="1">
            <a:off x="5794332" y="1567564"/>
            <a:ext cx="2177584" cy="148112"/>
          </a:xfrm>
          <a:prstGeom prst="straightConnector1">
            <a:avLst/>
          </a:prstGeom>
          <a:ln w="3810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50434635-9027-E143-A12B-E5426E540E04}"/>
              </a:ext>
            </a:extLst>
          </p:cNvPr>
          <p:cNvSpPr txBox="1"/>
          <p:nvPr/>
        </p:nvSpPr>
        <p:spPr>
          <a:xfrm>
            <a:off x="5124839" y="-25649"/>
            <a:ext cx="3651374" cy="1293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lnSpc>
                <a:spcPct val="90000"/>
              </a:lnSpc>
              <a:defRPr sz="3000" b="1">
                <a:solidFill>
                  <a:srgbClr val="FFFFFF"/>
                </a:solidFill>
                <a:effectLst>
                  <a:outerShdw blurRad="38100" dist="25400" dir="5400000" rotWithShape="0">
                    <a:srgbClr val="6E747A">
                      <a:alpha val="43000"/>
                    </a:srgbClr>
                  </a:outerShdw>
                </a:effectLst>
                <a:latin typeface="Arial"/>
                <a:ea typeface="Arial"/>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400" u="none" strike="noStrike" kern="1200" cap="none" spc="0" normalizeH="0" baseline="0" noProof="0" dirty="0">
                <a:solidFill>
                  <a:schemeClr val="accent1"/>
                </a:solidFill>
                <a:effectLst>
                  <a:outerShdw blurRad="38100" dist="25400" dir="5400000" rotWithShape="0">
                    <a:srgbClr val="6E747A">
                      <a:alpha val="43000"/>
                    </a:srgbClr>
                  </a:outerShdw>
                </a:effectLst>
                <a:uLnTx/>
                <a:uFillTx/>
                <a:latin typeface="Avenir Heavy" panose="02000503020000020003" pitchFamily="2" charset="0"/>
                <a:cs typeface="Arial" panose="020B0604020202020204" pitchFamily="34" charset="0"/>
                <a:sym typeface="Arial"/>
              </a:rPr>
              <a:t>Why Rideshare?</a:t>
            </a:r>
            <a:endParaRPr kumimoji="0" sz="3400" u="none" strike="noStrike" kern="1200" cap="none" spc="0" normalizeH="0" baseline="0" noProof="0" dirty="0">
              <a:solidFill>
                <a:schemeClr val="accent1"/>
              </a:solidFill>
              <a:effectLst>
                <a:outerShdw blurRad="38100" dist="25400" dir="5400000" rotWithShape="0">
                  <a:srgbClr val="6E747A">
                    <a:alpha val="43000"/>
                  </a:srgbClr>
                </a:outerShdw>
              </a:effectLst>
              <a:uLnTx/>
              <a:uFillTx/>
              <a:latin typeface="Avenir Heavy" panose="02000503020000020003" pitchFamily="2" charset="0"/>
              <a:cs typeface="Arial" panose="020B0604020202020204" pitchFamily="34" charset="0"/>
              <a:sym typeface="Arial"/>
            </a:endParaRPr>
          </a:p>
        </p:txBody>
      </p:sp>
    </p:spTree>
    <p:extLst>
      <p:ext uri="{BB962C8B-B14F-4D97-AF65-F5344CB8AC3E}">
        <p14:creationId xmlns:p14="http://schemas.microsoft.com/office/powerpoint/2010/main" val="3477396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54">
            <a:extLst>
              <a:ext uri="{FF2B5EF4-FFF2-40B4-BE49-F238E27FC236}">
                <a16:creationId xmlns:a16="http://schemas.microsoft.com/office/drawing/2014/main" id="{BBED7469-0D10-44CB-A4C2-C1124B3CA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56">
            <a:extLst>
              <a:ext uri="{FF2B5EF4-FFF2-40B4-BE49-F238E27FC236}">
                <a16:creationId xmlns:a16="http://schemas.microsoft.com/office/drawing/2014/main" id="{F4351E00-23D4-4170-AACC-F27A1EE3F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5" name="Rectangle 58">
            <a:extLst>
              <a:ext uri="{FF2B5EF4-FFF2-40B4-BE49-F238E27FC236}">
                <a16:creationId xmlns:a16="http://schemas.microsoft.com/office/drawing/2014/main" id="{3033C1FA-44DC-4135-AC8E-99278C317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60">
            <a:extLst>
              <a:ext uri="{FF2B5EF4-FFF2-40B4-BE49-F238E27FC236}">
                <a16:creationId xmlns:a16="http://schemas.microsoft.com/office/drawing/2014/main" id="{8481A727-51BA-47CD-BDF2-F800D0449B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212341" y="254983"/>
            <a:ext cx="4016116" cy="125546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spcBef>
                <a:spcPct val="0"/>
              </a:spcBef>
              <a:spcAft>
                <a:spcPts val="600"/>
              </a:spcAft>
              <a:buNone/>
              <a:defRPr sz="1173">
                <a:solidFill>
                  <a:srgbClr val="000000"/>
                </a:solidFill>
                <a:latin typeface="Avenir Heavy"/>
                <a:ea typeface="Avenir Heavy"/>
                <a:cs typeface="Avenir Heavy"/>
                <a:sym typeface="Avenir Heavy"/>
              </a:defRPr>
            </a:pPr>
            <a:endParaRPr lang="en-US" sz="3600" b="1" spc="-60" dirty="0">
              <a:solidFill>
                <a:srgbClr val="FFFFFF"/>
              </a:solidFill>
              <a:latin typeface="Avenir Black" panose="02000503020000020003" pitchFamily="2" charset="0"/>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3200" b="1" spc="-60" dirty="0">
                <a:solidFill>
                  <a:srgbClr val="FFFFFF"/>
                </a:solidFill>
                <a:latin typeface="Avenir Book" panose="02000503020000020003" pitchFamily="2" charset="0"/>
                <a:ea typeface="+mj-ea"/>
                <a:cs typeface="+mj-cs"/>
                <a:sym typeface="Avenir Book"/>
              </a:rPr>
              <a:t>Why </a:t>
            </a:r>
            <a:r>
              <a:rPr lang="en-US" sz="3200" b="1" spc="-60" dirty="0" err="1">
                <a:solidFill>
                  <a:srgbClr val="FFFFFF"/>
                </a:solidFill>
                <a:latin typeface="Avenir Book" panose="02000503020000020003" pitchFamily="2" charset="0"/>
                <a:ea typeface="+mj-ea"/>
                <a:cs typeface="+mj-cs"/>
                <a:sym typeface="Avenir Book"/>
              </a:rPr>
              <a:t>GoVetted</a:t>
            </a:r>
            <a:r>
              <a:rPr lang="en-US" sz="3200" b="1" spc="-60" dirty="0">
                <a:solidFill>
                  <a:srgbClr val="FFFFFF"/>
                </a:solidFill>
                <a:latin typeface="Avenir Book" panose="02000503020000020003" pitchFamily="2" charset="0"/>
                <a:ea typeface="+mj-ea"/>
                <a:cs typeface="+mj-cs"/>
                <a:sym typeface="Avenir Book"/>
              </a:rPr>
              <a:t>?</a:t>
            </a:r>
          </a:p>
        </p:txBody>
      </p:sp>
      <p:sp>
        <p:nvSpPr>
          <p:cNvPr id="40" name="TextBox 39">
            <a:extLst>
              <a:ext uri="{FF2B5EF4-FFF2-40B4-BE49-F238E27FC236}">
                <a16:creationId xmlns:a16="http://schemas.microsoft.com/office/drawing/2014/main" id="{1C53E081-87FC-4E7B-9D61-3FFA999CAFCD}"/>
              </a:ext>
            </a:extLst>
          </p:cNvPr>
          <p:cNvSpPr txBox="1"/>
          <p:nvPr/>
        </p:nvSpPr>
        <p:spPr>
          <a:xfrm>
            <a:off x="80134" y="1399169"/>
            <a:ext cx="4562095" cy="4989269"/>
          </a:xfrm>
          <a:prstGeom prst="rect">
            <a:avLst/>
          </a:prstGeom>
        </p:spPr>
        <p:txBody>
          <a:bodyPr vert="horz" lIns="91440" tIns="45720" rIns="91440" bIns="45720" rtlCol="0" anchor="t">
            <a:normAutofit/>
          </a:bodyPr>
          <a:lstStyle/>
          <a:p>
            <a:pPr marL="285750" indent="-285750" defTabSz="914400">
              <a:lnSpc>
                <a:spcPct val="160000"/>
              </a:lnSpc>
              <a:spcAft>
                <a:spcPts val="600"/>
              </a:spcAft>
              <a:buClr>
                <a:schemeClr val="bg1"/>
              </a:buClr>
              <a:buFont typeface="Arial" panose="020B0604020202020204" pitchFamily="34" charset="0"/>
              <a:buChar char="•"/>
            </a:pPr>
            <a:r>
              <a:rPr lang="en-US" b="1" dirty="0">
                <a:solidFill>
                  <a:srgbClr val="FFFFFF"/>
                </a:solidFill>
                <a:latin typeface="Arial" panose="020B0604020202020204" pitchFamily="34" charset="0"/>
                <a:cs typeface="Arial" panose="020B0604020202020204" pitchFamily="34" charset="0"/>
              </a:rPr>
              <a:t>Team: 40+ years of professional ground transportation experience</a:t>
            </a:r>
          </a:p>
          <a:p>
            <a:pPr marL="285750" indent="-285750" defTabSz="914400">
              <a:lnSpc>
                <a:spcPct val="160000"/>
              </a:lnSpc>
              <a:spcAft>
                <a:spcPts val="600"/>
              </a:spcAft>
              <a:buClr>
                <a:schemeClr val="bg1"/>
              </a:buClr>
              <a:buFont typeface="Arial" panose="020B0604020202020204" pitchFamily="34" charset="0"/>
              <a:buChar char="•"/>
            </a:pPr>
            <a:r>
              <a:rPr lang="en-US" b="1" dirty="0">
                <a:solidFill>
                  <a:srgbClr val="FFFFFF"/>
                </a:solidFill>
                <a:latin typeface="Arial" panose="020B0604020202020204" pitchFamily="34" charset="0"/>
                <a:cs typeface="Arial" panose="020B0604020202020204" pitchFamily="34" charset="0"/>
              </a:rPr>
              <a:t>Address 3 rideshare elements: Customers, Drivers, and Existing Transportation / Livery Companies</a:t>
            </a:r>
          </a:p>
          <a:p>
            <a:pPr marL="285750" indent="-285750" defTabSz="914400">
              <a:lnSpc>
                <a:spcPct val="160000"/>
              </a:lnSpc>
              <a:spcAft>
                <a:spcPts val="600"/>
              </a:spcAft>
              <a:buClr>
                <a:schemeClr val="bg1"/>
              </a:buClr>
              <a:buFont typeface="Arial" panose="020B0604020202020204" pitchFamily="34" charset="0"/>
              <a:buChar char="•"/>
            </a:pPr>
            <a:r>
              <a:rPr lang="en-US" b="1" dirty="0">
                <a:solidFill>
                  <a:srgbClr val="FFFFFF"/>
                </a:solidFill>
                <a:latin typeface="Arial" panose="020B0604020202020204" pitchFamily="34" charset="0"/>
                <a:cs typeface="Arial" panose="020B0604020202020204" pitchFamily="34" charset="0"/>
              </a:rPr>
              <a:t>Our vetting process permits us to service the $5 billion Non-Emergency Medical Transportation (NEMT) market</a:t>
            </a:r>
          </a:p>
          <a:p>
            <a:pPr indent="-182880" defTabSz="914400">
              <a:lnSpc>
                <a:spcPct val="90000"/>
              </a:lnSpc>
              <a:spcAft>
                <a:spcPts val="600"/>
              </a:spcAft>
              <a:buClr>
                <a:schemeClr val="accent1"/>
              </a:buClr>
              <a:buFont typeface="Wingdings 2" pitchFamily="18" charset="2"/>
              <a:buChar char=""/>
            </a:pPr>
            <a:endParaRPr lang="en-US" sz="1500" b="1" dirty="0">
              <a:solidFill>
                <a:srgbClr val="FFFFFF"/>
              </a:solidFill>
            </a:endParaRPr>
          </a:p>
          <a:p>
            <a:pPr indent="-182880" defTabSz="914400">
              <a:lnSpc>
                <a:spcPct val="90000"/>
              </a:lnSpc>
              <a:spcAft>
                <a:spcPts val="600"/>
              </a:spcAft>
              <a:buClr>
                <a:schemeClr val="accent1"/>
              </a:buClr>
              <a:buFont typeface="Wingdings 2" pitchFamily="18" charset="2"/>
              <a:buChar char=""/>
            </a:pPr>
            <a:endParaRPr lang="en-US" sz="1500" b="1" dirty="0">
              <a:solidFill>
                <a:srgbClr val="FFFFFF"/>
              </a:solidFill>
            </a:endParaRPr>
          </a:p>
        </p:txBody>
      </p:sp>
      <p:pic>
        <p:nvPicPr>
          <p:cNvPr id="8" name="Picture 7" descr="A picture containing light&#10;&#10;Description automatically generated">
            <a:extLst>
              <a:ext uri="{FF2B5EF4-FFF2-40B4-BE49-F238E27FC236}">
                <a16:creationId xmlns:a16="http://schemas.microsoft.com/office/drawing/2014/main" id="{5A58CB33-4885-5849-B734-E2EA91127972}"/>
              </a:ext>
            </a:extLst>
          </p:cNvPr>
          <p:cNvPicPr>
            <a:picLocks noChangeAspect="1"/>
          </p:cNvPicPr>
          <p:nvPr/>
        </p:nvPicPr>
        <p:blipFill rotWithShape="1">
          <a:blip r:embed="rId2">
            <a:duotone>
              <a:prstClr val="black"/>
              <a:schemeClr val="accent1">
                <a:tint val="45000"/>
                <a:satMod val="400000"/>
              </a:schemeClr>
            </a:duotone>
          </a:blip>
          <a:srcRect r="4368" b="3"/>
          <a:stretch/>
        </p:blipFill>
        <p:spPr>
          <a:xfrm>
            <a:off x="9402417" y="768097"/>
            <a:ext cx="2093613" cy="2335127"/>
          </a:xfrm>
          <a:prstGeom prst="rect">
            <a:avLst/>
          </a:prstGeom>
        </p:spPr>
      </p:pic>
      <p:sp>
        <p:nvSpPr>
          <p:cNvPr id="77" name="Rectangle 62">
            <a:extLst>
              <a:ext uri="{FF2B5EF4-FFF2-40B4-BE49-F238E27FC236}">
                <a16:creationId xmlns:a16="http://schemas.microsoft.com/office/drawing/2014/main" id="{E1D58C79-C053-45C6-AB6A-6BE55965B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463" y="4080912"/>
            <a:ext cx="2157385" cy="2008992"/>
          </a:xfrm>
          <a:prstGeom prst="rect">
            <a:avLst/>
          </a:prstGeom>
          <a:solidFill>
            <a:srgbClr val="BFBFB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rawing&#10;&#10;Description automatically generated">
            <a:extLst>
              <a:ext uri="{FF2B5EF4-FFF2-40B4-BE49-F238E27FC236}">
                <a16:creationId xmlns:a16="http://schemas.microsoft.com/office/drawing/2014/main" id="{209B07F7-FB7C-2A49-9156-2F6992B2BC7B}"/>
              </a:ext>
            </a:extLst>
          </p:cNvPr>
          <p:cNvPicPr>
            <a:picLocks noChangeAspect="1"/>
          </p:cNvPicPr>
          <p:nvPr/>
        </p:nvPicPr>
        <p:blipFill rotWithShape="1">
          <a:blip r:embed="rId3">
            <a:duotone>
              <a:prstClr val="black"/>
              <a:schemeClr val="accent1">
                <a:tint val="45000"/>
                <a:satMod val="400000"/>
              </a:schemeClr>
            </a:duotone>
          </a:blip>
          <a:srcRect t="15174" r="-2" b="15791"/>
          <a:stretch/>
        </p:blipFill>
        <p:spPr>
          <a:xfrm>
            <a:off x="7460907" y="3264090"/>
            <a:ext cx="4027002" cy="2825813"/>
          </a:xfrm>
          <a:prstGeom prst="rect">
            <a:avLst/>
          </a:prstGeom>
        </p:spPr>
      </p:pic>
      <p:pic>
        <p:nvPicPr>
          <p:cNvPr id="3" name="Picture 2" descr="A close up of a logo&#10;&#10;Description automatically generated">
            <a:extLst>
              <a:ext uri="{FF2B5EF4-FFF2-40B4-BE49-F238E27FC236}">
                <a16:creationId xmlns:a16="http://schemas.microsoft.com/office/drawing/2014/main" id="{C3FD8877-2212-354E-A0EC-E2F9DB17B69C}"/>
              </a:ext>
            </a:extLst>
          </p:cNvPr>
          <p:cNvPicPr>
            <a:picLocks noChangeAspect="1"/>
          </p:cNvPicPr>
          <p:nvPr/>
        </p:nvPicPr>
        <p:blipFill rotWithShape="1">
          <a:blip r:embed="rId4">
            <a:duotone>
              <a:prstClr val="black"/>
              <a:schemeClr val="accent1">
                <a:tint val="45000"/>
                <a:satMod val="400000"/>
              </a:schemeClr>
            </a:duotone>
          </a:blip>
          <a:srcRect t="18995" r="-1" b="4157"/>
          <a:stretch/>
        </p:blipFill>
        <p:spPr>
          <a:xfrm>
            <a:off x="5137461" y="758952"/>
            <a:ext cx="4113439" cy="3161093"/>
          </a:xfrm>
          <a:custGeom>
            <a:avLst/>
            <a:gdLst>
              <a:gd name="connsiteX0" fmla="*/ 0 w 4113439"/>
              <a:gd name="connsiteY0" fmla="*/ 0 h 3161093"/>
              <a:gd name="connsiteX1" fmla="*/ 4113439 w 4113439"/>
              <a:gd name="connsiteY1" fmla="*/ 0 h 3161093"/>
              <a:gd name="connsiteX2" fmla="*/ 4113439 w 4113439"/>
              <a:gd name="connsiteY2" fmla="*/ 2344272 h 3161093"/>
              <a:gd name="connsiteX3" fmla="*/ 2157387 w 4113439"/>
              <a:gd name="connsiteY3" fmla="*/ 2344272 h 3161093"/>
              <a:gd name="connsiteX4" fmla="*/ 2157387 w 4113439"/>
              <a:gd name="connsiteY4" fmla="*/ 3161093 h 3161093"/>
              <a:gd name="connsiteX5" fmla="*/ 0 w 4113439"/>
              <a:gd name="connsiteY5" fmla="*/ 3161093 h 316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78" name="Rectangle 64">
            <a:extLst>
              <a:ext uri="{FF2B5EF4-FFF2-40B4-BE49-F238E27FC236}">
                <a16:creationId xmlns:a16="http://schemas.microsoft.com/office/drawing/2014/main" id="{AF6B7092-FA11-45BD-B50D-DF7999301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5"/>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0157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 name="Rectangle 56">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59" name="Rectangle 58">
            <a:extLst>
              <a:ext uri="{FF2B5EF4-FFF2-40B4-BE49-F238E27FC236}">
                <a16:creationId xmlns:a16="http://schemas.microsoft.com/office/drawing/2014/main" id="{47BA6B54-FD0C-4B20-816F-3B6BEEA1D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CE90C7AB-40E9-481F-980A-EDD19EFF3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5608255"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114921" y="329722"/>
            <a:ext cx="4998963" cy="125546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spcBef>
                <a:spcPct val="0"/>
              </a:spcBef>
              <a:spcAft>
                <a:spcPts val="600"/>
              </a:spcAft>
              <a:buNone/>
              <a:defRPr sz="1173">
                <a:solidFill>
                  <a:srgbClr val="000000"/>
                </a:solidFill>
                <a:latin typeface="Avenir Heavy"/>
                <a:ea typeface="Avenir Heavy"/>
                <a:cs typeface="Avenir Heavy"/>
                <a:sym typeface="Avenir Heavy"/>
              </a:defRPr>
            </a:pPr>
            <a:endParaRPr lang="en-US" sz="3600" spc="-60" dirty="0">
              <a:solidFill>
                <a:srgbClr val="FFFFFF"/>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3600" b="1" spc="-60" dirty="0">
                <a:solidFill>
                  <a:srgbClr val="FFFFFF"/>
                </a:solidFill>
                <a:latin typeface="Avenir Book" panose="02000503020000020003" pitchFamily="2" charset="0"/>
                <a:ea typeface="+mj-ea"/>
                <a:cs typeface="+mj-cs"/>
                <a:sym typeface="Avenir Book"/>
              </a:rPr>
              <a:t>Why Now?</a:t>
            </a:r>
          </a:p>
        </p:txBody>
      </p:sp>
      <p:sp>
        <p:nvSpPr>
          <p:cNvPr id="40" name="TextBox 39">
            <a:extLst>
              <a:ext uri="{FF2B5EF4-FFF2-40B4-BE49-F238E27FC236}">
                <a16:creationId xmlns:a16="http://schemas.microsoft.com/office/drawing/2014/main" id="{1C53E081-87FC-4E7B-9D61-3FFA999CAFCD}"/>
              </a:ext>
            </a:extLst>
          </p:cNvPr>
          <p:cNvSpPr txBox="1"/>
          <p:nvPr/>
        </p:nvSpPr>
        <p:spPr>
          <a:xfrm>
            <a:off x="92559" y="1543626"/>
            <a:ext cx="5447850" cy="4393988"/>
          </a:xfrm>
          <a:prstGeom prst="rect">
            <a:avLst/>
          </a:prstGeom>
        </p:spPr>
        <p:txBody>
          <a:bodyPr vert="horz" lIns="91440" tIns="45720" rIns="91440" bIns="45720" rtlCol="0" anchor="t">
            <a:noAutofit/>
          </a:bodyPr>
          <a:lstStyle/>
          <a:p>
            <a:pPr indent="-182880" defTabSz="914400">
              <a:lnSpc>
                <a:spcPct val="160000"/>
              </a:lnSpc>
              <a:spcAft>
                <a:spcPts val="600"/>
              </a:spcAft>
              <a:buClr>
                <a:schemeClr val="accent1"/>
              </a:buClr>
              <a:buFont typeface="Wingdings 2" pitchFamily="18" charset="2"/>
              <a:buChar char=""/>
            </a:pPr>
            <a:r>
              <a:rPr lang="en-US" sz="2000" b="1" dirty="0">
                <a:solidFill>
                  <a:srgbClr val="FFFFFF"/>
                </a:solidFill>
                <a:latin typeface="Arial" panose="020B0604020202020204" pitchFamily="34" charset="0"/>
                <a:cs typeface="Arial" panose="020B0604020202020204" pitchFamily="34" charset="0"/>
              </a:rPr>
              <a:t>• </a:t>
            </a:r>
            <a:r>
              <a:rPr lang="en-US" sz="2000" b="1" i="1" dirty="0">
                <a:solidFill>
                  <a:srgbClr val="FFFFFF"/>
                </a:solidFill>
                <a:latin typeface="Arial" panose="020B0604020202020204" pitchFamily="34" charset="0"/>
                <a:cs typeface="Arial" panose="020B0604020202020204" pitchFamily="34" charset="0"/>
              </a:rPr>
              <a:t>“Now is a good time for a new company to enter the marketplace.” </a:t>
            </a:r>
            <a:r>
              <a:rPr lang="en-US" sz="2000" b="1" dirty="0">
                <a:solidFill>
                  <a:srgbClr val="FFFFFF"/>
                </a:solidFill>
                <a:latin typeface="Arial" panose="020B0604020202020204" pitchFamily="34" charset="0"/>
                <a:cs typeface="Arial" panose="020B0604020202020204" pitchFamily="34" charset="0"/>
              </a:rPr>
              <a:t>Industry expert, Harry Campbell (“The Rideshare Guy” Podcast), Nov. 2019</a:t>
            </a:r>
          </a:p>
          <a:p>
            <a:pPr indent="-182880" defTabSz="914400">
              <a:lnSpc>
                <a:spcPct val="160000"/>
              </a:lnSpc>
              <a:spcAft>
                <a:spcPts val="600"/>
              </a:spcAft>
              <a:buClr>
                <a:schemeClr val="accent1"/>
              </a:buClr>
              <a:buFont typeface="Wingdings 2" pitchFamily="18" charset="2"/>
              <a:buChar char=""/>
            </a:pPr>
            <a:r>
              <a:rPr lang="en-US" sz="2000" b="1" dirty="0">
                <a:solidFill>
                  <a:srgbClr val="FFFFFF"/>
                </a:solidFill>
                <a:latin typeface="Arial" panose="020B0604020202020204" pitchFamily="34" charset="0"/>
                <a:cs typeface="Arial" panose="020B0604020202020204" pitchFamily="34" charset="0"/>
              </a:rPr>
              <a:t>• </a:t>
            </a:r>
            <a:r>
              <a:rPr lang="en-US" sz="2000" b="1" i="1" dirty="0">
                <a:solidFill>
                  <a:srgbClr val="FFFFFF"/>
                </a:solidFill>
                <a:latin typeface="Arial" panose="020B0604020202020204" pitchFamily="34" charset="0"/>
                <a:cs typeface="Arial" panose="020B0604020202020204" pitchFamily="34" charset="0"/>
              </a:rPr>
              <a:t>“Despite the safety concerns, according to our survey people are addicted to rideshare services.”  </a:t>
            </a:r>
            <a:r>
              <a:rPr lang="en-US" sz="2000" b="1" dirty="0">
                <a:solidFill>
                  <a:srgbClr val="FFFFFF"/>
                </a:solidFill>
                <a:latin typeface="Arial" panose="020B0604020202020204" pitchFamily="34" charset="0"/>
                <a:cs typeface="Arial" panose="020B0604020202020204" pitchFamily="34" charset="0"/>
              </a:rPr>
              <a:t>Zander Lurie, CEO, SurveyMonkey, Dec. 2019</a:t>
            </a:r>
          </a:p>
          <a:p>
            <a:pPr indent="-182880" defTabSz="914400">
              <a:lnSpc>
                <a:spcPct val="160000"/>
              </a:lnSpc>
              <a:spcAft>
                <a:spcPts val="600"/>
              </a:spcAft>
              <a:buClr>
                <a:schemeClr val="accent1"/>
              </a:buClr>
              <a:buFont typeface="Wingdings 2" pitchFamily="18" charset="2"/>
              <a:buChar char=""/>
            </a:pPr>
            <a:endParaRPr lang="en-US" b="1" dirty="0">
              <a:solidFill>
                <a:srgbClr val="FFFFFF"/>
              </a:solidFill>
              <a:latin typeface="Arial" panose="020B0604020202020204" pitchFamily="34" charset="0"/>
              <a:cs typeface="Arial" panose="020B0604020202020204" pitchFamily="34" charset="0"/>
            </a:endParaRPr>
          </a:p>
          <a:p>
            <a:pPr indent="-182880" defTabSz="914400">
              <a:lnSpc>
                <a:spcPct val="90000"/>
              </a:lnSpc>
              <a:spcAft>
                <a:spcPts val="600"/>
              </a:spcAft>
              <a:buClr>
                <a:schemeClr val="accent1"/>
              </a:buClr>
              <a:buFont typeface="Wingdings 2" pitchFamily="18" charset="2"/>
              <a:buChar char=""/>
            </a:pPr>
            <a:endParaRPr lang="en-US" b="1" dirty="0">
              <a:solidFill>
                <a:srgbClr val="FFFFFF"/>
              </a:solidFill>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23ADD3AA-6CC0-4B1A-B4A3-98AD78A1E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5497" y="758952"/>
            <a:ext cx="2842930" cy="3191490"/>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73D5959-733D-49EB-9C7B-0B65AD3B9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1252" y="758952"/>
            <a:ext cx="2396659" cy="18309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670FE657-E905-4F80-9A98-9FAC75EAC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2153" y="4090151"/>
            <a:ext cx="2836274" cy="1999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5296173E-160F-42EA-B0C9-8E2804C9A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1252" y="2722807"/>
            <a:ext cx="2396659" cy="3367097"/>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smiling for the camera&#10;&#10;Description automatically generated">
            <a:extLst>
              <a:ext uri="{FF2B5EF4-FFF2-40B4-BE49-F238E27FC236}">
                <a16:creationId xmlns:a16="http://schemas.microsoft.com/office/drawing/2014/main" id="{E67E2082-2289-5048-92E7-92B6EEDD33BC}"/>
              </a:ext>
            </a:extLst>
          </p:cNvPr>
          <p:cNvPicPr>
            <a:picLocks noChangeAspect="1"/>
          </p:cNvPicPr>
          <p:nvPr/>
        </p:nvPicPr>
        <p:blipFill>
          <a:blip r:embed="rId2">
            <a:duotone>
              <a:prstClr val="black"/>
              <a:schemeClr val="accent1">
                <a:tint val="45000"/>
                <a:satMod val="400000"/>
              </a:schemeClr>
            </a:duotone>
          </a:blip>
          <a:stretch>
            <a:fillRect/>
          </a:stretch>
        </p:blipFill>
        <p:spPr>
          <a:xfrm>
            <a:off x="6539665" y="904936"/>
            <a:ext cx="2007267" cy="2919661"/>
          </a:xfrm>
          <a:prstGeom prst="rect">
            <a:avLst/>
          </a:prstGeom>
        </p:spPr>
      </p:pic>
      <p:sp>
        <p:nvSpPr>
          <p:cNvPr id="71" name="Rectangle 70">
            <a:extLst>
              <a:ext uri="{FF2B5EF4-FFF2-40B4-BE49-F238E27FC236}">
                <a16:creationId xmlns:a16="http://schemas.microsoft.com/office/drawing/2014/main" id="{85FD8413-571F-456D-BB62-4C204826E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3"/>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 name="Picture 8" descr="A person wearing a suit and tie smiling at the camera&#10;&#10;Description automatically generated">
            <a:extLst>
              <a:ext uri="{FF2B5EF4-FFF2-40B4-BE49-F238E27FC236}">
                <a16:creationId xmlns:a16="http://schemas.microsoft.com/office/drawing/2014/main" id="{30617AED-D72B-DC42-AD2B-8C13D96FFAB4}"/>
              </a:ext>
            </a:extLst>
          </p:cNvPr>
          <p:cNvPicPr>
            <a:picLocks noChangeAspect="1"/>
          </p:cNvPicPr>
          <p:nvPr/>
        </p:nvPicPr>
        <p:blipFill>
          <a:blip r:embed="rId4">
            <a:duotone>
              <a:prstClr val="black"/>
              <a:schemeClr val="accent1">
                <a:tint val="45000"/>
                <a:satMod val="400000"/>
              </a:schemeClr>
            </a:duotone>
          </a:blip>
          <a:stretch>
            <a:fillRect/>
          </a:stretch>
        </p:blipFill>
        <p:spPr>
          <a:xfrm>
            <a:off x="9207429" y="2975319"/>
            <a:ext cx="2168019" cy="2862072"/>
          </a:xfrm>
          <a:prstGeom prst="rect">
            <a:avLst/>
          </a:prstGeom>
        </p:spPr>
      </p:pic>
      <p:sp>
        <p:nvSpPr>
          <p:cNvPr id="19" name="TextBox 18">
            <a:extLst>
              <a:ext uri="{FF2B5EF4-FFF2-40B4-BE49-F238E27FC236}">
                <a16:creationId xmlns:a16="http://schemas.microsoft.com/office/drawing/2014/main" id="{CC8E0E7C-3DBB-7D46-A7DF-2C3DD761EF30}"/>
              </a:ext>
            </a:extLst>
          </p:cNvPr>
          <p:cNvSpPr txBox="1"/>
          <p:nvPr/>
        </p:nvSpPr>
        <p:spPr>
          <a:xfrm>
            <a:off x="9034524" y="957456"/>
            <a:ext cx="2396659" cy="1014336"/>
          </a:xfrm>
          <a:prstGeom prst="rect">
            <a:avLst/>
          </a:prstGeom>
        </p:spPr>
        <p:txBody>
          <a:bodyPr vert="horz" lIns="91440" tIns="45720" rIns="91440" bIns="45720" rtlCol="0" anchor="t">
            <a:noAutofit/>
          </a:bodyPr>
          <a:lstStyle/>
          <a:p>
            <a:pPr algn="ctr" defTabSz="914400">
              <a:lnSpc>
                <a:spcPct val="160000"/>
              </a:lnSpc>
              <a:spcAft>
                <a:spcPts val="600"/>
              </a:spcAft>
              <a:buClr>
                <a:schemeClr val="accent1"/>
              </a:buClr>
            </a:pPr>
            <a:r>
              <a:rPr lang="en-US" b="1" dirty="0">
                <a:solidFill>
                  <a:schemeClr val="tx2"/>
                </a:solidFill>
                <a:latin typeface="Arial" panose="020B0604020202020204" pitchFamily="34" charset="0"/>
                <a:cs typeface="Arial" panose="020B0604020202020204" pitchFamily="34" charset="0"/>
              </a:rPr>
              <a:t>Only 20% of Americans have used rideshare.</a:t>
            </a:r>
          </a:p>
          <a:p>
            <a:pPr indent="-182880" defTabSz="914400">
              <a:lnSpc>
                <a:spcPct val="160000"/>
              </a:lnSpc>
              <a:spcAft>
                <a:spcPts val="600"/>
              </a:spcAft>
              <a:buClr>
                <a:schemeClr val="accent1"/>
              </a:buClr>
              <a:buFont typeface="Wingdings 2" pitchFamily="18" charset="2"/>
              <a:buChar char=""/>
            </a:pPr>
            <a:endParaRPr lang="en-US" b="1" dirty="0">
              <a:solidFill>
                <a:srgbClr val="FFFFFF"/>
              </a:solidFill>
              <a:latin typeface="Arial" panose="020B0604020202020204" pitchFamily="34" charset="0"/>
              <a:cs typeface="Arial" panose="020B0604020202020204" pitchFamily="34" charset="0"/>
            </a:endParaRPr>
          </a:p>
          <a:p>
            <a:pPr indent="-182880" defTabSz="914400">
              <a:lnSpc>
                <a:spcPct val="90000"/>
              </a:lnSpc>
              <a:spcAft>
                <a:spcPts val="600"/>
              </a:spcAft>
              <a:buClr>
                <a:schemeClr val="accent1"/>
              </a:buClr>
              <a:buFont typeface="Wingdings 2" pitchFamily="18" charset="2"/>
              <a:buChar char=""/>
            </a:pPr>
            <a:endParaRPr lang="en-US" b="1" dirty="0">
              <a:solidFill>
                <a:srgbClr val="FFFFFF"/>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4A77E36-426E-C04E-8036-A7E20F2DE00C}"/>
              </a:ext>
            </a:extLst>
          </p:cNvPr>
          <p:cNvSpPr txBox="1"/>
          <p:nvPr/>
        </p:nvSpPr>
        <p:spPr>
          <a:xfrm>
            <a:off x="6231904" y="4164601"/>
            <a:ext cx="2622788" cy="1014336"/>
          </a:xfrm>
          <a:prstGeom prst="rect">
            <a:avLst/>
          </a:prstGeom>
        </p:spPr>
        <p:txBody>
          <a:bodyPr vert="horz" lIns="91440" tIns="45720" rIns="91440" bIns="45720" rtlCol="0" anchor="t">
            <a:noAutofit/>
          </a:bodyPr>
          <a:lstStyle/>
          <a:p>
            <a:pPr algn="ctr" defTabSz="914400">
              <a:spcAft>
                <a:spcPts val="600"/>
              </a:spcAft>
              <a:buClr>
                <a:schemeClr val="accent1"/>
              </a:buClr>
            </a:pPr>
            <a:r>
              <a:rPr lang="en-US" b="1" dirty="0">
                <a:solidFill>
                  <a:schemeClr val="tx2"/>
                </a:solidFill>
                <a:latin typeface="Arial" panose="020B0604020202020204" pitchFamily="34" charset="0"/>
                <a:cs typeface="Arial" panose="020B0604020202020204" pitchFamily="34" charset="0"/>
              </a:rPr>
              <a:t>83% of U.S. consumers report convenience, not price, as the reason for using rideshare. </a:t>
            </a:r>
          </a:p>
          <a:p>
            <a:pPr algn="ctr" defTabSz="914400">
              <a:spcAft>
                <a:spcPts val="600"/>
              </a:spcAft>
              <a:buClr>
                <a:schemeClr val="accent1"/>
              </a:buClr>
            </a:pPr>
            <a:r>
              <a:rPr lang="en-US" b="1" dirty="0">
                <a:solidFill>
                  <a:schemeClr val="tx2"/>
                </a:solidFill>
                <a:latin typeface="Arial" panose="020B0604020202020204" pitchFamily="34" charset="0"/>
                <a:cs typeface="Arial" panose="020B0604020202020204" pitchFamily="34" charset="0"/>
              </a:rPr>
              <a:t>– McKinsey Quarterly</a:t>
            </a:r>
          </a:p>
          <a:p>
            <a:pPr indent="-182880" defTabSz="914400">
              <a:spcAft>
                <a:spcPts val="600"/>
              </a:spcAft>
              <a:buClr>
                <a:schemeClr val="accent1"/>
              </a:buClr>
              <a:buFont typeface="Wingdings 2" pitchFamily="18" charset="2"/>
              <a:buChar char=""/>
            </a:pPr>
            <a:endParaRPr lang="en-US" b="1" dirty="0">
              <a:solidFill>
                <a:srgbClr val="FFFFFF"/>
              </a:solidFill>
              <a:latin typeface="Arial" panose="020B0604020202020204" pitchFamily="34" charset="0"/>
              <a:cs typeface="Arial" panose="020B0604020202020204" pitchFamily="34" charset="0"/>
            </a:endParaRPr>
          </a:p>
          <a:p>
            <a:pPr indent="-182880" defTabSz="914400">
              <a:spcAft>
                <a:spcPts val="600"/>
              </a:spcAft>
              <a:buClr>
                <a:schemeClr val="accent1"/>
              </a:buClr>
              <a:buFont typeface="Wingdings 2" pitchFamily="18" charset="2"/>
              <a:buChar char=""/>
            </a:pPr>
            <a:endParaRPr lang="en-US"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681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2"/>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C53E081-87FC-4E7B-9D61-3FFA999CAFCD}"/>
              </a:ext>
            </a:extLst>
          </p:cNvPr>
          <p:cNvSpPr txBox="1"/>
          <p:nvPr/>
        </p:nvSpPr>
        <p:spPr>
          <a:xfrm>
            <a:off x="3550591" y="1362282"/>
            <a:ext cx="7805991" cy="531004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1900" b="1" dirty="0" err="1">
                <a:solidFill>
                  <a:schemeClr val="tx2"/>
                </a:solidFill>
                <a:latin typeface="Arial" panose="020B0604020202020204" pitchFamily="34" charset="0"/>
                <a:cs typeface="Arial" panose="020B0604020202020204" pitchFamily="34" charset="0"/>
              </a:rPr>
              <a:t>GoVested</a:t>
            </a:r>
            <a:r>
              <a:rPr lang="en-US" sz="1900" b="1" dirty="0">
                <a:solidFill>
                  <a:schemeClr val="tx2"/>
                </a:solidFill>
                <a:latin typeface="Arial" panose="020B0604020202020204" pitchFamily="34" charset="0"/>
                <a:cs typeface="Arial" panose="020B0604020202020204" pitchFamily="34" charset="0"/>
              </a:rPr>
              <a:t> program provides residual income for Drivers who sign-up Drivers and Customers</a:t>
            </a:r>
          </a:p>
          <a:p>
            <a:pPr marL="342900" indent="-342900">
              <a:lnSpc>
                <a:spcPct val="150000"/>
              </a:lnSpc>
              <a:buFont typeface="Arial" panose="020B0604020202020204" pitchFamily="34" charset="0"/>
              <a:buChar char="•"/>
            </a:pPr>
            <a:r>
              <a:rPr lang="en-US" sz="1900" b="1" dirty="0">
                <a:solidFill>
                  <a:schemeClr val="tx2"/>
                </a:solidFill>
                <a:latin typeface="Arial" panose="020B0604020202020204" pitchFamily="34" charset="0"/>
                <a:cs typeface="Arial" panose="020B0604020202020204" pitchFamily="34" charset="0"/>
              </a:rPr>
              <a:t>The ONLY rideshare company drug screening its Drivers</a:t>
            </a:r>
          </a:p>
          <a:p>
            <a:pPr marL="342900" indent="-342900">
              <a:lnSpc>
                <a:spcPct val="150000"/>
              </a:lnSpc>
              <a:buFont typeface="Arial" panose="020B0604020202020204" pitchFamily="34" charset="0"/>
              <a:buChar char="•"/>
            </a:pPr>
            <a:r>
              <a:rPr lang="en-US" sz="1900" b="1" dirty="0">
                <a:solidFill>
                  <a:schemeClr val="tx2"/>
                </a:solidFill>
                <a:latin typeface="Arial" panose="020B0604020202020204" pitchFamily="34" charset="0"/>
                <a:cs typeface="Arial" panose="020B0604020202020204" pitchFamily="34" charset="0"/>
              </a:rPr>
              <a:t>In addition to independent Drivers, we partner with existing professional ground transportation companies</a:t>
            </a:r>
          </a:p>
          <a:p>
            <a:pPr marL="342900" indent="-342900">
              <a:lnSpc>
                <a:spcPct val="150000"/>
              </a:lnSpc>
              <a:buFont typeface="Arial" panose="020B0604020202020204" pitchFamily="34" charset="0"/>
              <a:buChar char="•"/>
            </a:pPr>
            <a:r>
              <a:rPr lang="en-US" sz="1900" b="1" dirty="0">
                <a:solidFill>
                  <a:schemeClr val="tx2"/>
                </a:solidFill>
                <a:latin typeface="Arial" panose="020B0604020202020204" pitchFamily="34" charset="0"/>
                <a:cs typeface="Arial" panose="020B0604020202020204" pitchFamily="34" charset="0"/>
              </a:rPr>
              <a:t>Ongoing training includes CPR &amp; First Aid, Customer Service, and Defensive Driving</a:t>
            </a:r>
          </a:p>
          <a:p>
            <a:pPr marL="342900" indent="-342900">
              <a:lnSpc>
                <a:spcPct val="150000"/>
              </a:lnSpc>
              <a:buFont typeface="Arial" panose="020B0604020202020204" pitchFamily="34" charset="0"/>
              <a:buChar char="•"/>
            </a:pPr>
            <a:r>
              <a:rPr lang="en-US" sz="1900" b="1" dirty="0">
                <a:solidFill>
                  <a:schemeClr val="tx2"/>
                </a:solidFill>
                <a:latin typeface="Arial" panose="020B0604020202020204" pitchFamily="34" charset="0"/>
                <a:cs typeface="Arial" panose="020B0604020202020204" pitchFamily="34" charset="0"/>
              </a:rPr>
              <a:t>With our widget, businesses book transportation for their customers / guests, in exchange for ride credits</a:t>
            </a:r>
          </a:p>
          <a:p>
            <a:pPr>
              <a:lnSpc>
                <a:spcPct val="150000"/>
              </a:lnSpc>
            </a:pPr>
            <a:endParaRPr lang="en-US" sz="1900" b="1" dirty="0">
              <a:solidFill>
                <a:schemeClr val="tx2"/>
              </a:solidFill>
              <a:latin typeface="Arial" panose="020B0604020202020204" pitchFamily="34" charset="0"/>
              <a:cs typeface="Arial" panose="020B0604020202020204" pitchFamily="34" charset="0"/>
            </a:endParaRPr>
          </a:p>
          <a:p>
            <a:pPr>
              <a:lnSpc>
                <a:spcPct val="150000"/>
              </a:lnSpc>
            </a:pPr>
            <a:endParaRPr lang="en-US" sz="1900" b="1" dirty="0">
              <a:solidFill>
                <a:schemeClr val="tx2"/>
              </a:solidFill>
              <a:latin typeface="Arial" panose="020B0604020202020204" pitchFamily="34" charset="0"/>
              <a:cs typeface="Arial" panose="020B0604020202020204" pitchFamily="34" charset="0"/>
            </a:endParaRPr>
          </a:p>
          <a:p>
            <a:pPr>
              <a:lnSpc>
                <a:spcPct val="150000"/>
              </a:lnSpc>
            </a:pPr>
            <a:endParaRPr lang="en-US" sz="1900" b="1" dirty="0">
              <a:solidFill>
                <a:schemeClr val="tx2"/>
              </a:solidFill>
            </a:endParaRPr>
          </a:p>
        </p:txBody>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267004" y="-827153"/>
            <a:ext cx="11064864"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4000" spc="-100" dirty="0">
              <a:solidFill>
                <a:schemeClr val="tx1">
                  <a:lumMod val="75000"/>
                  <a:lumOff val="25000"/>
                </a:schemeClr>
              </a:solidFill>
              <a:latin typeface="+mj-lt"/>
              <a:ea typeface="+mj-ea"/>
              <a:cs typeface="+mj-cs"/>
              <a:sym typeface="Avenir Heavy"/>
            </a:endParaRPr>
          </a:p>
          <a:p>
            <a:pPr marL="6477" indent="0" algn="ctr">
              <a:spcBef>
                <a:spcPct val="0"/>
              </a:spcBef>
              <a:spcAft>
                <a:spcPts val="600"/>
              </a:spcAft>
              <a:buNone/>
              <a:defRPr sz="1785">
                <a:solidFill>
                  <a:srgbClr val="000000"/>
                </a:solidFill>
                <a:latin typeface="Avenir Book"/>
                <a:ea typeface="Avenir Book"/>
                <a:cs typeface="Avenir Book"/>
                <a:sym typeface="Avenir Book"/>
              </a:defRPr>
            </a:pPr>
            <a:r>
              <a:rPr lang="en-US" sz="4000" b="1" spc="-100" dirty="0">
                <a:solidFill>
                  <a:schemeClr val="accent1"/>
                </a:solidFill>
                <a:latin typeface="Avenir Book" panose="02000503020000020003" pitchFamily="2" charset="0"/>
                <a:ea typeface="+mj-ea"/>
                <a:cs typeface="+mj-cs"/>
                <a:sym typeface="Avenir Book"/>
              </a:rPr>
              <a:t>Key Differentiators</a:t>
            </a:r>
            <a:endParaRPr lang="en-US" sz="4000" b="1" spc="-100" dirty="0">
              <a:solidFill>
                <a:schemeClr val="tx1">
                  <a:lumMod val="75000"/>
                  <a:lumOff val="25000"/>
                </a:schemeClr>
              </a:solidFill>
              <a:latin typeface="Avenir Book" panose="02000503020000020003" pitchFamily="2" charset="0"/>
              <a:ea typeface="+mj-ea"/>
              <a:cs typeface="+mj-cs"/>
              <a:sym typeface="Avenir Book"/>
            </a:endParaRPr>
          </a:p>
        </p:txBody>
      </p:sp>
      <p:pic>
        <p:nvPicPr>
          <p:cNvPr id="8" name="Picture 7">
            <a:extLst>
              <a:ext uri="{FF2B5EF4-FFF2-40B4-BE49-F238E27FC236}">
                <a16:creationId xmlns:a16="http://schemas.microsoft.com/office/drawing/2014/main" id="{52CCE5C2-244E-D343-9949-071EF1D7441C}"/>
              </a:ext>
            </a:extLst>
          </p:cNvPr>
          <p:cNvPicPr>
            <a:picLocks noChangeAspect="1"/>
          </p:cNvPicPr>
          <p:nvPr/>
        </p:nvPicPr>
        <p:blipFill>
          <a:blip r:embed="rId3"/>
          <a:stretch>
            <a:fillRect/>
          </a:stretch>
        </p:blipFill>
        <p:spPr>
          <a:xfrm>
            <a:off x="419619" y="1533543"/>
            <a:ext cx="2686639" cy="2686639"/>
          </a:xfrm>
          <a:prstGeom prst="rect">
            <a:avLst/>
          </a:prstGeom>
          <a:ln w="19050">
            <a:solidFill>
              <a:schemeClr val="tx2"/>
            </a:solidFill>
          </a:ln>
          <a:effectLst>
            <a:outerShdw blurRad="50800" dist="38100" dir="8100000" algn="tr" rotWithShape="0">
              <a:prstClr val="black">
                <a:alpha val="40000"/>
              </a:prstClr>
            </a:outerShdw>
          </a:effectLst>
        </p:spPr>
      </p:pic>
      <p:sp>
        <p:nvSpPr>
          <p:cNvPr id="9" name="TextBox 8">
            <a:extLst>
              <a:ext uri="{FF2B5EF4-FFF2-40B4-BE49-F238E27FC236}">
                <a16:creationId xmlns:a16="http://schemas.microsoft.com/office/drawing/2014/main" id="{F0032C9B-7CA5-8942-8F68-895433A6872B}"/>
              </a:ext>
            </a:extLst>
          </p:cNvPr>
          <p:cNvSpPr txBox="1"/>
          <p:nvPr/>
        </p:nvSpPr>
        <p:spPr>
          <a:xfrm>
            <a:off x="222099" y="4280355"/>
            <a:ext cx="3081677" cy="1014336"/>
          </a:xfrm>
          <a:prstGeom prst="rect">
            <a:avLst/>
          </a:prstGeom>
        </p:spPr>
        <p:txBody>
          <a:bodyPr vert="horz" lIns="91440" tIns="45720" rIns="91440" bIns="45720" rtlCol="0" anchor="t">
            <a:noAutofit/>
          </a:bodyPr>
          <a:lstStyle/>
          <a:p>
            <a:pPr algn="ctr" defTabSz="914400">
              <a:lnSpc>
                <a:spcPct val="160000"/>
              </a:lnSpc>
              <a:spcAft>
                <a:spcPts val="600"/>
              </a:spcAft>
              <a:buClr>
                <a:schemeClr val="accent1"/>
              </a:buClr>
            </a:pPr>
            <a:r>
              <a:rPr lang="en-US" sz="1400" b="1" dirty="0" err="1">
                <a:solidFill>
                  <a:schemeClr val="tx2"/>
                </a:solidFill>
                <a:latin typeface="Arial" panose="020B0604020202020204" pitchFamily="34" charset="0"/>
                <a:cs typeface="Arial" panose="020B0604020202020204" pitchFamily="34" charset="0"/>
              </a:rPr>
              <a:t>GoVested</a:t>
            </a:r>
            <a:r>
              <a:rPr lang="en-US" sz="1400" b="1" dirty="0">
                <a:solidFill>
                  <a:schemeClr val="tx2"/>
                </a:solidFill>
                <a:latin typeface="Arial" panose="020B0604020202020204" pitchFamily="34" charset="0"/>
                <a:cs typeface="Arial" panose="020B0604020202020204" pitchFamily="34" charset="0"/>
              </a:rPr>
              <a:t> Drivers start their     own business with no major investment and no product to buy.</a:t>
            </a:r>
            <a:endParaRPr lang="en-US"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6130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 name="Rectangle 56">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Content Placeholder 2">
            <a:extLst>
              <a:ext uri="{FF2B5EF4-FFF2-40B4-BE49-F238E27FC236}">
                <a16:creationId xmlns:a16="http://schemas.microsoft.com/office/drawing/2014/main" id="{2E9DD7AD-56EA-564F-A6A5-17C3E15171AB}"/>
              </a:ext>
            </a:extLst>
          </p:cNvPr>
          <p:cNvSpPr txBox="1">
            <a:spLocks/>
          </p:cNvSpPr>
          <p:nvPr/>
        </p:nvSpPr>
        <p:spPr>
          <a:xfrm>
            <a:off x="252920" y="169047"/>
            <a:ext cx="3701242" cy="1283461"/>
          </a:xfrm>
          <a:prstGeom prst="rect">
            <a:avLst/>
          </a:prstGeom>
        </p:spPr>
        <p:txBody>
          <a:bodyPr vert="horz" lIns="91440" tIns="45720" rIns="91440" bIns="45720" rtlCol="0" anchor="b">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spcBef>
                <a:spcPct val="0"/>
              </a:spcBef>
              <a:spcAft>
                <a:spcPts val="600"/>
              </a:spcAft>
              <a:buNone/>
              <a:defRPr sz="1173">
                <a:solidFill>
                  <a:srgbClr val="000000"/>
                </a:solidFill>
                <a:latin typeface="Avenir Heavy"/>
                <a:ea typeface="Avenir Heavy"/>
                <a:cs typeface="Avenir Heavy"/>
                <a:sym typeface="Avenir Heavy"/>
              </a:defRPr>
            </a:pPr>
            <a:endParaRPr lang="en-US" sz="2400" b="1" spc="-60" dirty="0">
              <a:solidFill>
                <a:srgbClr val="FFFFFF"/>
              </a:solidFill>
              <a:latin typeface="Avenir Book" panose="02000503020000020003" pitchFamily="2" charset="0"/>
              <a:ea typeface="+mj-ea"/>
              <a:cs typeface="+mj-cs"/>
              <a:sym typeface="Avenir Heavy"/>
            </a:endParaRPr>
          </a:p>
          <a:p>
            <a:pPr marL="6477" indent="0">
              <a:spcBef>
                <a:spcPct val="0"/>
              </a:spcBef>
              <a:spcAft>
                <a:spcPts val="600"/>
              </a:spcAft>
              <a:buNone/>
              <a:defRPr sz="1785">
                <a:solidFill>
                  <a:srgbClr val="000000"/>
                </a:solidFill>
                <a:latin typeface="Avenir Book"/>
                <a:ea typeface="Avenir Book"/>
                <a:cs typeface="Avenir Book"/>
                <a:sym typeface="Avenir Book"/>
              </a:defRPr>
            </a:pPr>
            <a:r>
              <a:rPr lang="en-US" sz="2400" b="1" spc="-60" dirty="0">
                <a:solidFill>
                  <a:srgbClr val="FFFFFF"/>
                </a:solidFill>
                <a:latin typeface="Avenir Book" panose="02000503020000020003" pitchFamily="2" charset="0"/>
                <a:ea typeface="+mj-ea"/>
                <a:cs typeface="Arial" panose="020B0604020202020204" pitchFamily="34" charset="0"/>
                <a:sym typeface="Avenir Book"/>
              </a:rPr>
              <a:t>Operating Principles</a:t>
            </a:r>
          </a:p>
        </p:txBody>
      </p:sp>
      <p:sp>
        <p:nvSpPr>
          <p:cNvPr id="40" name="TextBox 39">
            <a:extLst>
              <a:ext uri="{FF2B5EF4-FFF2-40B4-BE49-F238E27FC236}">
                <a16:creationId xmlns:a16="http://schemas.microsoft.com/office/drawing/2014/main" id="{1C53E081-87FC-4E7B-9D61-3FFA999CAFCD}"/>
              </a:ext>
            </a:extLst>
          </p:cNvPr>
          <p:cNvSpPr txBox="1"/>
          <p:nvPr/>
        </p:nvSpPr>
        <p:spPr>
          <a:xfrm>
            <a:off x="64883" y="1614260"/>
            <a:ext cx="3443590" cy="4484787"/>
          </a:xfrm>
          <a:prstGeom prst="rect">
            <a:avLst/>
          </a:prstGeom>
        </p:spPr>
        <p:txBody>
          <a:bodyPr vert="horz" lIns="91440" tIns="45720" rIns="91440" bIns="45720" rtlCol="0" anchor="t">
            <a:noAutofit/>
          </a:bodyPr>
          <a:lstStyle/>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Keep you safe</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Give Drivers a legitimate business opportunity</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Our brand becomes the “Apple of Rideshare”</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Grow ridership among female and elderly demographics</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Contribute to charities throughout our service areas</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Become the most user-friendly app in rideshare</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Make Florida the safest rideshare state in the U.S.</a:t>
            </a:r>
          </a:p>
          <a:p>
            <a:pPr marL="285750" indent="-285750" defTabSz="914400">
              <a:lnSpc>
                <a:spcPct val="90000"/>
              </a:lnSpc>
              <a:spcAft>
                <a:spcPts val="600"/>
              </a:spcAft>
              <a:buClr>
                <a:schemeClr val="bg1"/>
              </a:buClr>
              <a:buFont typeface="Arial" panose="020B0604020202020204" pitchFamily="34" charset="0"/>
              <a:buChar char="•"/>
            </a:pPr>
            <a:r>
              <a:rPr lang="en-US" sz="1600" b="1" dirty="0">
                <a:solidFill>
                  <a:srgbClr val="FFFFFF"/>
                </a:solidFill>
                <a:latin typeface="Arial" panose="020B0604020202020204" pitchFamily="34" charset="0"/>
                <a:cs typeface="Arial" panose="020B0604020202020204" pitchFamily="34" charset="0"/>
              </a:rPr>
              <a:t>Change America’s perception of rideshare</a:t>
            </a:r>
          </a:p>
          <a:p>
            <a:pPr indent="-182880" defTabSz="914400">
              <a:lnSpc>
                <a:spcPct val="90000"/>
              </a:lnSpc>
              <a:spcAft>
                <a:spcPts val="600"/>
              </a:spcAft>
              <a:buClr>
                <a:schemeClr val="bg1"/>
              </a:buClr>
              <a:buFont typeface="Wingdings 2" pitchFamily="18" charset="2"/>
              <a:buChar char=""/>
            </a:pPr>
            <a:endParaRPr lang="en-US" sz="1600" b="1" dirty="0">
              <a:solidFill>
                <a:srgbClr val="FFFFFF"/>
              </a:solidFill>
              <a:latin typeface="Arial" panose="020B0604020202020204" pitchFamily="34" charset="0"/>
              <a:cs typeface="Arial" panose="020B0604020202020204" pitchFamily="34" charset="0"/>
            </a:endParaRPr>
          </a:p>
          <a:p>
            <a:pPr indent="-182880" defTabSz="914400">
              <a:lnSpc>
                <a:spcPct val="90000"/>
              </a:lnSpc>
              <a:spcAft>
                <a:spcPts val="600"/>
              </a:spcAft>
              <a:buClr>
                <a:schemeClr val="bg1"/>
              </a:buClr>
              <a:buFont typeface="Wingdings 2" pitchFamily="18" charset="2"/>
              <a:buChar char=""/>
            </a:pPr>
            <a:endParaRPr lang="en-US" sz="1600" b="1" dirty="0">
              <a:solidFill>
                <a:srgbClr val="FFFFFF"/>
              </a:solidFill>
              <a:latin typeface="Arial" panose="020B0604020202020204" pitchFamily="34" charset="0"/>
              <a:cs typeface="Arial" panose="020B0604020202020204" pitchFamily="34" charset="0"/>
            </a:endParaRPr>
          </a:p>
          <a:p>
            <a:pPr indent="-182880" defTabSz="914400">
              <a:lnSpc>
                <a:spcPct val="90000"/>
              </a:lnSpc>
              <a:spcAft>
                <a:spcPts val="600"/>
              </a:spcAft>
              <a:buClr>
                <a:schemeClr val="bg1"/>
              </a:buClr>
              <a:buFont typeface="Wingdings 2" pitchFamily="18" charset="2"/>
              <a:buChar char=""/>
            </a:pPr>
            <a:endParaRPr lang="en-US" sz="1600" b="1" dirty="0">
              <a:solidFill>
                <a:srgbClr val="FFFFFF"/>
              </a:solidFill>
              <a:latin typeface="Arial" panose="020B0604020202020204" pitchFamily="34" charset="0"/>
              <a:cs typeface="Arial" panose="020B0604020202020204" pitchFamily="34" charset="0"/>
            </a:endParaRPr>
          </a:p>
          <a:p>
            <a:pPr indent="-182880" defTabSz="914400">
              <a:lnSpc>
                <a:spcPct val="90000"/>
              </a:lnSpc>
              <a:spcAft>
                <a:spcPts val="600"/>
              </a:spcAft>
              <a:buClr>
                <a:schemeClr val="bg1"/>
              </a:buClr>
              <a:buFont typeface="Wingdings 2" pitchFamily="18" charset="2"/>
              <a:buChar char=""/>
            </a:pPr>
            <a:endParaRPr lang="en-US" sz="1600" b="1" dirty="0">
              <a:solidFill>
                <a:srgbClr val="FFFFFF"/>
              </a:solidFill>
              <a:latin typeface="Arial" panose="020B0604020202020204" pitchFamily="34" charset="0"/>
              <a:cs typeface="Arial" panose="020B0604020202020204" pitchFamily="34" charset="0"/>
            </a:endParaRPr>
          </a:p>
          <a:p>
            <a:pPr indent="-182880" defTabSz="914400">
              <a:lnSpc>
                <a:spcPct val="90000"/>
              </a:lnSpc>
              <a:spcAft>
                <a:spcPts val="600"/>
              </a:spcAft>
              <a:buClr>
                <a:schemeClr val="bg1"/>
              </a:buClr>
              <a:buFont typeface="Wingdings 2" pitchFamily="18" charset="2"/>
              <a:buChar char=""/>
            </a:pPr>
            <a:endParaRPr lang="en-US" sz="1600" b="1" dirty="0">
              <a:solidFill>
                <a:srgbClr val="FFFFFF"/>
              </a:solidFill>
              <a:latin typeface="Arial" panose="020B0604020202020204" pitchFamily="34" charset="0"/>
              <a:cs typeface="Arial" panose="020B0604020202020204" pitchFamily="34" charset="0"/>
            </a:endParaRPr>
          </a:p>
        </p:txBody>
      </p:sp>
      <p:pic>
        <p:nvPicPr>
          <p:cNvPr id="3" name="Picture 2" descr="A person in a car&#10;&#10;Description automatically generated">
            <a:extLst>
              <a:ext uri="{FF2B5EF4-FFF2-40B4-BE49-F238E27FC236}">
                <a16:creationId xmlns:a16="http://schemas.microsoft.com/office/drawing/2014/main" id="{89F31016-56FB-E64B-9EBF-8E81AF397A4C}"/>
              </a:ext>
            </a:extLst>
          </p:cNvPr>
          <p:cNvPicPr>
            <a:picLocks noChangeAspect="1"/>
          </p:cNvPicPr>
          <p:nvPr/>
        </p:nvPicPr>
        <p:blipFill rotWithShape="1">
          <a:blip r:embed="rId2"/>
          <a:srcRect l="29480" r="12930" b="-1"/>
          <a:stretch/>
        </p:blipFill>
        <p:spPr>
          <a:xfrm>
            <a:off x="3778897" y="758952"/>
            <a:ext cx="7772401" cy="5330952"/>
          </a:xfrm>
          <a:prstGeom prst="rect">
            <a:avLst/>
          </a:prstGeom>
        </p:spPr>
      </p:pic>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F524CAFF-016D-0A48-B71A-4840479A14DB}"/>
              </a:ext>
            </a:extLst>
          </p:cNvPr>
          <p:cNvPicPr>
            <a:picLocks noChangeAspect="1"/>
          </p:cNvPicPr>
          <p:nvPr/>
        </p:nvPicPr>
        <p:blipFill>
          <a:blip r:embed="rId3"/>
          <a:stretch>
            <a:fillRect/>
          </a:stretch>
        </p:blipFill>
        <p:spPr>
          <a:xfrm>
            <a:off x="64883" y="6099366"/>
            <a:ext cx="758634" cy="758634"/>
          </a:xfrm>
          <a:prstGeom prst="rect">
            <a:avLst/>
          </a:prstGeom>
        </p:spPr>
      </p:pic>
      <p:sp>
        <p:nvSpPr>
          <p:cNvPr id="13" name="Content Placeholder 2">
            <a:extLst>
              <a:ext uri="{FF2B5EF4-FFF2-40B4-BE49-F238E27FC236}">
                <a16:creationId xmlns:a16="http://schemas.microsoft.com/office/drawing/2014/main" id="{B23F8078-6147-6643-AF0F-D8D803A708A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333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C70BFFD-148D-4B4F-B2A7-876489C7028D}"/>
              </a:ext>
            </a:extLst>
          </p:cNvPr>
          <p:cNvSpPr/>
          <p:nvPr/>
        </p:nvSpPr>
        <p:spPr>
          <a:xfrm>
            <a:off x="1510752" y="3211836"/>
            <a:ext cx="3073914" cy="2327077"/>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2600" b="1" spc="-60" dirty="0">
                <a:solidFill>
                  <a:schemeClr val="tx2"/>
                </a:solidFill>
                <a:latin typeface="Arial" panose="020B0604020202020204" pitchFamily="34" charset="0"/>
                <a:ea typeface="+mj-ea"/>
                <a:cs typeface="Arial" panose="020B0604020202020204" pitchFamily="34" charset="0"/>
              </a:rPr>
              <a:t>Launch Date: </a:t>
            </a:r>
          </a:p>
          <a:p>
            <a:pPr algn="r" defTabSz="914400">
              <a:lnSpc>
                <a:spcPct val="90000"/>
              </a:lnSpc>
              <a:spcBef>
                <a:spcPct val="0"/>
              </a:spcBef>
              <a:spcAft>
                <a:spcPts val="600"/>
              </a:spcAft>
            </a:pPr>
            <a:r>
              <a:rPr lang="en-US" sz="2600" b="1" spc="-60" dirty="0">
                <a:solidFill>
                  <a:schemeClr val="tx2"/>
                </a:solidFill>
                <a:latin typeface="Arial" panose="020B0604020202020204" pitchFamily="34" charset="0"/>
                <a:ea typeface="+mj-ea"/>
                <a:cs typeface="Arial" panose="020B0604020202020204" pitchFamily="34" charset="0"/>
              </a:rPr>
              <a:t>May 1, 2019 </a:t>
            </a:r>
          </a:p>
          <a:p>
            <a:pPr marL="285750" marR="0" lvl="0" indent="-285750" algn="r" defTabSz="914400" fontAlgn="auto">
              <a:lnSpc>
                <a:spcPct val="90000"/>
              </a:lnSpc>
              <a:spcBef>
                <a:spcPct val="0"/>
              </a:spcBef>
              <a:spcAft>
                <a:spcPts val="600"/>
              </a:spcAft>
              <a:buClrTx/>
              <a:buSzTx/>
              <a:tabLst/>
              <a:defRPr/>
            </a:pPr>
            <a:endParaRPr kumimoji="0" lang="en-US" sz="3600" b="0" i="0" u="none" strike="noStrike" cap="none" spc="-60" normalizeH="0" noProof="0" dirty="0">
              <a:ln>
                <a:noFill/>
              </a:ln>
              <a:solidFill>
                <a:schemeClr val="tx1">
                  <a:lumMod val="85000"/>
                  <a:lumOff val="15000"/>
                </a:schemeClr>
              </a:solidFill>
              <a:effectLst/>
              <a:uLnTx/>
              <a:uFillTx/>
              <a:latin typeface="+mj-lt"/>
              <a:ea typeface="+mj-ea"/>
              <a:cs typeface="+mj-cs"/>
            </a:endParaRPr>
          </a:p>
        </p:txBody>
      </p:sp>
      <p:sp>
        <p:nvSpPr>
          <p:cNvPr id="15" name="Rectangle 14">
            <a:extLst>
              <a:ext uri="{FF2B5EF4-FFF2-40B4-BE49-F238E27FC236}">
                <a16:creationId xmlns:a16="http://schemas.microsoft.com/office/drawing/2014/main" id="{F5E04831-75CA-1A42-9AF7-022711EA240E}"/>
              </a:ext>
            </a:extLst>
          </p:cNvPr>
          <p:cNvSpPr/>
          <p:nvPr/>
        </p:nvSpPr>
        <p:spPr>
          <a:xfrm>
            <a:off x="5187775" y="563652"/>
            <a:ext cx="5910677" cy="5120640"/>
          </a:xfrm>
          <a:prstGeom prst="rect">
            <a:avLst/>
          </a:prstGeom>
        </p:spPr>
        <p:txBody>
          <a:bodyPr vert="horz" lIns="91440" tIns="45720" rIns="91440" bIns="45720" rtlCol="0" anchor="ctr">
            <a:normAutofit/>
          </a:bodyPr>
          <a:lstStyle/>
          <a:p>
            <a:pPr marR="0" lvl="0" defTabSz="914400" fontAlgn="auto">
              <a:lnSpc>
                <a:spcPct val="90000"/>
              </a:lnSpc>
              <a:spcBef>
                <a:spcPts val="0"/>
              </a:spcBef>
              <a:spcAft>
                <a:spcPts val="600"/>
              </a:spcAft>
              <a:buClr>
                <a:schemeClr val="accent1"/>
              </a:buClr>
              <a:buSzTx/>
              <a:tabLst/>
              <a:defRPr/>
            </a:pPr>
            <a:endParaRPr lang="en-US" b="1" dirty="0">
              <a:solidFill>
                <a:schemeClr val="tx1">
                  <a:lumMod val="65000"/>
                  <a:lumOff val="35000"/>
                </a:schemeClr>
              </a:solidFill>
            </a:endParaRPr>
          </a:p>
          <a:p>
            <a:pPr marL="102870" algn="ctr"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a:t>
            </a:r>
            <a:r>
              <a:rPr lang="en-US" sz="2200" b="1" u="sng" dirty="0">
                <a:solidFill>
                  <a:schemeClr val="tx1">
                    <a:lumMod val="65000"/>
                    <a:lumOff val="35000"/>
                  </a:schemeClr>
                </a:solidFill>
                <a:latin typeface="Arial" panose="020B0604020202020204" pitchFamily="34" charset="0"/>
                <a:cs typeface="Arial" panose="020B0604020202020204" pitchFamily="34" charset="0"/>
              </a:rPr>
              <a:t>Panama City Beach to Destin/Fort Walton</a:t>
            </a:r>
          </a:p>
          <a:p>
            <a:pPr marL="102870"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Revenue: 		$942,000 </a:t>
            </a:r>
          </a:p>
          <a:p>
            <a:pPr marL="102870"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Trips: 			12,000</a:t>
            </a:r>
          </a:p>
          <a:p>
            <a:pPr marL="102870"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Avg. Fare: 		$78.50</a:t>
            </a:r>
          </a:p>
          <a:p>
            <a:pPr marL="102870"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Days:			229</a:t>
            </a:r>
          </a:p>
          <a:p>
            <a:pPr marL="102870"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Trips Per Day: 		49</a:t>
            </a:r>
          </a:p>
          <a:p>
            <a:pPr marL="102870" defTabSz="914400">
              <a:lnSpc>
                <a:spcPct val="150000"/>
              </a:lnSpc>
              <a:spcAft>
                <a:spcPts val="600"/>
              </a:spcAft>
              <a:buClr>
                <a:schemeClr val="accent1"/>
              </a:buClr>
            </a:pPr>
            <a:r>
              <a:rPr lang="en-US" b="1" dirty="0">
                <a:solidFill>
                  <a:schemeClr val="tx1">
                    <a:lumMod val="65000"/>
                    <a:lumOff val="35000"/>
                  </a:schemeClr>
                </a:solidFill>
                <a:latin typeface="Arial" panose="020B0604020202020204" pitchFamily="34" charset="0"/>
                <a:cs typeface="Arial" panose="020B0604020202020204" pitchFamily="34" charset="0"/>
              </a:rPr>
              <a:t> Drivers on Platform: 	86</a:t>
            </a:r>
          </a:p>
          <a:p>
            <a:pPr marL="102870" indent="-182880" defTabSz="914400">
              <a:lnSpc>
                <a:spcPct val="90000"/>
              </a:lnSpc>
              <a:spcAft>
                <a:spcPts val="600"/>
              </a:spcAft>
              <a:buClr>
                <a:schemeClr val="accent1"/>
              </a:buClr>
              <a:buFont typeface="Wingdings 2" pitchFamily="18" charset="2"/>
              <a:buChar char=""/>
            </a:pPr>
            <a:endParaRPr lang="en-US" b="1" dirty="0">
              <a:solidFill>
                <a:schemeClr val="tx1">
                  <a:lumMod val="65000"/>
                  <a:lumOff val="35000"/>
                </a:schemeClr>
              </a:solidFill>
            </a:endParaRPr>
          </a:p>
          <a:p>
            <a:pPr marL="102870" indent="-182880" defTabSz="914400">
              <a:lnSpc>
                <a:spcPct val="90000"/>
              </a:lnSpc>
              <a:spcAft>
                <a:spcPts val="600"/>
              </a:spcAft>
              <a:buClr>
                <a:schemeClr val="accent1"/>
              </a:buClr>
              <a:buFont typeface="Wingdings 2" pitchFamily="18" charset="2"/>
              <a:buChar char=""/>
            </a:pPr>
            <a:endParaRPr kumimoji="0" lang="en-US" b="0" i="0" u="none" strike="noStrike" cap="none" spc="0" normalizeH="0" baseline="0" noProof="0" dirty="0">
              <a:ln>
                <a:noFill/>
              </a:ln>
              <a:solidFill>
                <a:schemeClr val="tx1">
                  <a:lumMod val="65000"/>
                  <a:lumOff val="35000"/>
                </a:schemeClr>
              </a:solidFill>
              <a:effectLst/>
              <a:uLnTx/>
              <a:uFillTx/>
            </a:endParaRPr>
          </a:p>
        </p:txBody>
      </p:sp>
      <p:sp>
        <p:nvSpPr>
          <p:cNvPr id="58" name="Rectangle 57">
            <a:extLst>
              <a:ext uri="{FF2B5EF4-FFF2-40B4-BE49-F238E27FC236}">
                <a16:creationId xmlns:a16="http://schemas.microsoft.com/office/drawing/2014/main" id="{29D527AF-6708-B747-B004-0C30AA4E4215}"/>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59" name="Picture 58" descr="A close up of a sign&#10;&#10;Description automatically generated">
            <a:extLst>
              <a:ext uri="{FF2B5EF4-FFF2-40B4-BE49-F238E27FC236}">
                <a16:creationId xmlns:a16="http://schemas.microsoft.com/office/drawing/2014/main" id="{CE60E431-8014-264A-90AB-60C65F4DEDF5}"/>
              </a:ext>
            </a:extLst>
          </p:cNvPr>
          <p:cNvPicPr>
            <a:picLocks noChangeAspect="1"/>
          </p:cNvPicPr>
          <p:nvPr/>
        </p:nvPicPr>
        <p:blipFill>
          <a:blip r:embed="rId3"/>
          <a:stretch>
            <a:fillRect/>
          </a:stretch>
        </p:blipFill>
        <p:spPr>
          <a:xfrm>
            <a:off x="64883" y="6099366"/>
            <a:ext cx="758634" cy="758634"/>
          </a:xfrm>
          <a:prstGeom prst="rect">
            <a:avLst/>
          </a:prstGeom>
        </p:spPr>
      </p:pic>
      <p:sp>
        <p:nvSpPr>
          <p:cNvPr id="60" name="Content Placeholder 2">
            <a:extLst>
              <a:ext uri="{FF2B5EF4-FFF2-40B4-BE49-F238E27FC236}">
                <a16:creationId xmlns:a16="http://schemas.microsoft.com/office/drawing/2014/main" id="{D84F6BE9-B5FF-6D4E-A854-CD12D65CCE2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 name="Picture 2" descr="A picture containing food&#10;&#10;Description automatically generated">
            <a:extLst>
              <a:ext uri="{FF2B5EF4-FFF2-40B4-BE49-F238E27FC236}">
                <a16:creationId xmlns:a16="http://schemas.microsoft.com/office/drawing/2014/main" id="{4B07D1F3-F87F-7046-9980-C46E9AC89704}"/>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Lst>
          </a:blip>
          <a:stretch>
            <a:fillRect/>
          </a:stretch>
        </p:blipFill>
        <p:spPr>
          <a:xfrm>
            <a:off x="1314754" y="2008906"/>
            <a:ext cx="3299797" cy="1400695"/>
          </a:xfrm>
          <a:prstGeom prst="rect">
            <a:avLst/>
          </a:prstGeom>
          <a:ln w="12700">
            <a:solidFill>
              <a:schemeClr val="accent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730060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F13A95FF-1A75-49AA-86AE-EED61BD0E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itle 1">
            <a:extLst>
              <a:ext uri="{FF2B5EF4-FFF2-40B4-BE49-F238E27FC236}">
                <a16:creationId xmlns:a16="http://schemas.microsoft.com/office/drawing/2014/main" id="{1FEB4640-5670-4546-8F61-721D4F3CE5C6}"/>
              </a:ext>
            </a:extLst>
          </p:cNvPr>
          <p:cNvSpPr>
            <a:spLocks noGrp="1"/>
          </p:cNvSpPr>
          <p:nvPr>
            <p:ph type="title" idx="4294967295"/>
          </p:nvPr>
        </p:nvSpPr>
        <p:spPr>
          <a:xfrm>
            <a:off x="260577" y="1093175"/>
            <a:ext cx="4016116" cy="1255469"/>
          </a:xfrm>
        </p:spPr>
        <p:txBody>
          <a:bodyPr vert="horz" lIns="91440" tIns="45720" rIns="91440" bIns="45720" rtlCol="0" anchor="ctr">
            <a:normAutofit/>
          </a:bodyPr>
          <a:lstStyle/>
          <a:p>
            <a:pPr algn="ctr"/>
            <a:r>
              <a:rPr lang="en-US" b="1" dirty="0">
                <a:latin typeface="Avenir Book" panose="02000503020000020003" pitchFamily="2" charset="0"/>
              </a:rPr>
              <a:t>2020 Roll-Out</a:t>
            </a:r>
          </a:p>
        </p:txBody>
      </p:sp>
      <p:sp>
        <p:nvSpPr>
          <p:cNvPr id="13" name="Content Placeholder 2">
            <a:extLst>
              <a:ext uri="{FF2B5EF4-FFF2-40B4-BE49-F238E27FC236}">
                <a16:creationId xmlns:a16="http://schemas.microsoft.com/office/drawing/2014/main" id="{F5D92419-1B60-294A-92AD-DA5777F83D1F}"/>
              </a:ext>
            </a:extLst>
          </p:cNvPr>
          <p:cNvSpPr txBox="1">
            <a:spLocks/>
          </p:cNvSpPr>
          <p:nvPr/>
        </p:nvSpPr>
        <p:spPr>
          <a:xfrm>
            <a:off x="260577" y="2510396"/>
            <a:ext cx="4242587" cy="3274586"/>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Clr>
                <a:schemeClr val="bg1"/>
              </a:buClr>
            </a:pPr>
            <a:r>
              <a:rPr lang="en-US" sz="2200" b="1" dirty="0">
                <a:solidFill>
                  <a:srgbClr val="FFFFFF"/>
                </a:solidFill>
                <a:latin typeface="Arial" panose="020B0604020202020204" pitchFamily="34" charset="0"/>
                <a:cs typeface="Arial" panose="020B0604020202020204" pitchFamily="34" charset="0"/>
              </a:rPr>
              <a:t>Add Key Management Personnel</a:t>
            </a:r>
          </a:p>
          <a:p>
            <a:pPr>
              <a:buClr>
                <a:schemeClr val="bg1"/>
              </a:buClr>
            </a:pPr>
            <a:r>
              <a:rPr lang="en-US" sz="2200" b="1" dirty="0">
                <a:solidFill>
                  <a:srgbClr val="FFFFFF"/>
                </a:solidFill>
                <a:latin typeface="Arial" panose="020B0604020202020204" pitchFamily="34" charset="0"/>
                <a:cs typeface="Arial" panose="020B0604020202020204" pitchFamily="34" charset="0"/>
              </a:rPr>
              <a:t>Expansion in State of Florida</a:t>
            </a:r>
          </a:p>
          <a:p>
            <a:pPr>
              <a:buClr>
                <a:schemeClr val="bg1"/>
              </a:buClr>
            </a:pPr>
            <a:r>
              <a:rPr lang="en-US" sz="2200" b="1" dirty="0">
                <a:solidFill>
                  <a:srgbClr val="FFFFFF"/>
                </a:solidFill>
                <a:latin typeface="Arial" panose="020B0604020202020204" pitchFamily="34" charset="0"/>
                <a:cs typeface="Arial" panose="020B0604020202020204" pitchFamily="34" charset="0"/>
              </a:rPr>
              <a:t>Implement Go-To Market Strategy</a:t>
            </a:r>
          </a:p>
          <a:p>
            <a:pPr>
              <a:buClr>
                <a:schemeClr val="bg1"/>
              </a:buClr>
            </a:pPr>
            <a:r>
              <a:rPr lang="en-US" sz="2200" b="1" dirty="0">
                <a:solidFill>
                  <a:srgbClr val="FFFFFF"/>
                </a:solidFill>
                <a:latin typeface="Arial" panose="020B0604020202020204" pitchFamily="34" charset="0"/>
                <a:cs typeface="Arial" panose="020B0604020202020204" pitchFamily="34" charset="0"/>
              </a:rPr>
              <a:t>Customization of New Technology Platform</a:t>
            </a:r>
          </a:p>
          <a:p>
            <a:pPr marL="0"/>
            <a:endParaRPr lang="en-US" sz="2200" b="1" dirty="0">
              <a:solidFill>
                <a:srgbClr val="FFFFFF"/>
              </a:solidFill>
              <a:latin typeface="Arial" panose="020B0604020202020204" pitchFamily="34" charset="0"/>
              <a:cs typeface="Arial" panose="020B0604020202020204" pitchFamily="34" charset="0"/>
            </a:endParaRPr>
          </a:p>
          <a:p>
            <a:pPr marL="0"/>
            <a:endParaRPr lang="en-US" sz="2200" b="1" dirty="0">
              <a:solidFill>
                <a:srgbClr val="FFFFFF"/>
              </a:solidFill>
              <a:latin typeface="Arial" panose="020B0604020202020204" pitchFamily="34" charset="0"/>
              <a:cs typeface="Arial" panose="020B0604020202020204" pitchFamily="34" charset="0"/>
            </a:endParaRPr>
          </a:p>
          <a:p>
            <a:pPr marL="0"/>
            <a:endParaRPr lang="en-US" sz="2200" dirty="0">
              <a:solidFill>
                <a:srgbClr val="FFFFFF"/>
              </a:solidFill>
              <a:latin typeface="Arial" panose="020B0604020202020204" pitchFamily="34" charset="0"/>
              <a:cs typeface="Arial" panose="020B0604020202020204" pitchFamily="34" charset="0"/>
            </a:endParaRPr>
          </a:p>
          <a:p>
            <a:pPr marL="0"/>
            <a:endParaRPr lang="en-US" sz="2200" b="1" dirty="0">
              <a:solidFill>
                <a:srgbClr val="FFFFFF"/>
              </a:solidFill>
              <a:latin typeface="Arial" panose="020B0604020202020204" pitchFamily="34" charset="0"/>
              <a:cs typeface="Arial" panose="020B0604020202020204" pitchFamily="34" charset="0"/>
            </a:endParaRPr>
          </a:p>
        </p:txBody>
      </p:sp>
      <p:pic>
        <p:nvPicPr>
          <p:cNvPr id="4" name="Picture 3" descr="A close up of a map&#10;&#10;Description automatically generated">
            <a:extLst>
              <a:ext uri="{FF2B5EF4-FFF2-40B4-BE49-F238E27FC236}">
                <a16:creationId xmlns:a16="http://schemas.microsoft.com/office/drawing/2014/main" id="{C667E24B-698F-8444-A466-48989D5458E8}"/>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r="-3" b="212"/>
          <a:stretch/>
        </p:blipFill>
        <p:spPr>
          <a:xfrm>
            <a:off x="5137463" y="759599"/>
            <a:ext cx="6193767" cy="5330650"/>
          </a:xfrm>
          <a:prstGeom prst="rect">
            <a:avLst/>
          </a:prstGeom>
        </p:spPr>
      </p:pic>
      <p:sp>
        <p:nvSpPr>
          <p:cNvPr id="9" name="Rectangle 8">
            <a:extLst>
              <a:ext uri="{FF2B5EF4-FFF2-40B4-BE49-F238E27FC236}">
                <a16:creationId xmlns:a16="http://schemas.microsoft.com/office/drawing/2014/main" id="{4B45CF66-7E05-5A40-8E9D-74CCD74052E2}"/>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automatically generated">
            <a:extLst>
              <a:ext uri="{FF2B5EF4-FFF2-40B4-BE49-F238E27FC236}">
                <a16:creationId xmlns:a16="http://schemas.microsoft.com/office/drawing/2014/main" id="{81676129-A4DE-174C-86B3-F7A4F5999E59}"/>
              </a:ext>
            </a:extLst>
          </p:cNvPr>
          <p:cNvPicPr>
            <a:picLocks noChangeAspect="1"/>
          </p:cNvPicPr>
          <p:nvPr/>
        </p:nvPicPr>
        <p:blipFill>
          <a:blip r:embed="rId4"/>
          <a:stretch>
            <a:fillRect/>
          </a:stretch>
        </p:blipFill>
        <p:spPr>
          <a:xfrm>
            <a:off x="64883" y="6099366"/>
            <a:ext cx="758634" cy="758634"/>
          </a:xfrm>
          <a:prstGeom prst="rect">
            <a:avLst/>
          </a:prstGeom>
        </p:spPr>
      </p:pic>
      <p:sp>
        <p:nvSpPr>
          <p:cNvPr id="11" name="Content Placeholder 2">
            <a:extLst>
              <a:ext uri="{FF2B5EF4-FFF2-40B4-BE49-F238E27FC236}">
                <a16:creationId xmlns:a16="http://schemas.microsoft.com/office/drawing/2014/main" id="{B4328D75-38EB-EC4C-915C-B2CD4065C114}"/>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lnSpc>
                <a:spcPct val="100000"/>
              </a:lnSpc>
              <a:buFont typeface="Wingdings 2" pitchFamily="18" charset="2"/>
              <a:buNone/>
            </a:pPr>
            <a:r>
              <a:rPr lang="en-US" sz="1400" b="1" dirty="0" err="1">
                <a:solidFill>
                  <a:schemeClr val="bg1"/>
                </a:solidFill>
                <a:latin typeface="Arial" panose="020B0604020202020204" pitchFamily="34" charset="0"/>
                <a:cs typeface="Arial" panose="020B0604020202020204" pitchFamily="34" charset="0"/>
              </a:rPr>
              <a:t>GoVetted</a:t>
            </a:r>
            <a:r>
              <a:rPr lang="en-US" sz="1400" b="1" dirty="0">
                <a:solidFill>
                  <a:schemeClr val="bg1"/>
                </a:solidFill>
                <a:latin typeface="Arial" panose="020B0604020202020204" pitchFamily="34" charset="0"/>
                <a:cs typeface="Arial" panose="020B0604020202020204" pitchFamily="34" charset="0"/>
              </a:rPr>
              <a:t> Technology Inc. Proprietary and Confidential.</a:t>
            </a:r>
          </a:p>
          <a:p>
            <a:endParaRPr lang="en-US" b="1" dirty="0">
              <a:solidFill>
                <a:schemeClr val="tx1"/>
              </a:solidFill>
              <a:latin typeface="Arial" panose="020B0604020202020204" pitchFamily="34" charset="0"/>
              <a:cs typeface="Arial" panose="020B0604020202020204" pitchFamily="34" charset="0"/>
            </a:endParaRPr>
          </a:p>
        </p:txBody>
      </p:sp>
      <p:sp>
        <p:nvSpPr>
          <p:cNvPr id="14" name="Arrow: Curved Left 3">
            <a:extLst>
              <a:ext uri="{FF2B5EF4-FFF2-40B4-BE49-F238E27FC236}">
                <a16:creationId xmlns:a16="http://schemas.microsoft.com/office/drawing/2014/main" id="{354AC2AF-7A92-2943-AD9A-54CD73096DE4}"/>
              </a:ext>
            </a:extLst>
          </p:cNvPr>
          <p:cNvSpPr/>
          <p:nvPr/>
        </p:nvSpPr>
        <p:spPr>
          <a:xfrm rot="18204088">
            <a:off x="7495513" y="-259917"/>
            <a:ext cx="1182242" cy="4115901"/>
          </a:xfrm>
          <a:prstGeom prst="curvedLeftArrow">
            <a:avLst>
              <a:gd name="adj1" fmla="val 11162"/>
              <a:gd name="adj2" fmla="val 50000"/>
              <a:gd name="adj3" fmla="val 571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Arrow: Curved Left 3">
            <a:extLst>
              <a:ext uri="{FF2B5EF4-FFF2-40B4-BE49-F238E27FC236}">
                <a16:creationId xmlns:a16="http://schemas.microsoft.com/office/drawing/2014/main" id="{EF3699A0-9626-3A40-AA28-F096DEA8141C}"/>
              </a:ext>
            </a:extLst>
          </p:cNvPr>
          <p:cNvSpPr/>
          <p:nvPr/>
        </p:nvSpPr>
        <p:spPr>
          <a:xfrm rot="18721279" flipH="1">
            <a:off x="8993236" y="3745900"/>
            <a:ext cx="1357561" cy="2794883"/>
          </a:xfrm>
          <a:prstGeom prst="curvedLeftArrow">
            <a:avLst>
              <a:gd name="adj1" fmla="val 11162"/>
              <a:gd name="adj2" fmla="val 50000"/>
              <a:gd name="adj3" fmla="val 571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02164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C70BFFD-148D-4B4F-B2A7-876489C7028D}"/>
              </a:ext>
            </a:extLst>
          </p:cNvPr>
          <p:cNvSpPr/>
          <p:nvPr/>
        </p:nvSpPr>
        <p:spPr>
          <a:xfrm>
            <a:off x="1594161" y="1159251"/>
            <a:ext cx="3073914" cy="1794370"/>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2600" b="1" spc="-60" dirty="0">
                <a:solidFill>
                  <a:schemeClr val="tx2"/>
                </a:solidFill>
                <a:latin typeface="Arial" panose="020B0604020202020204" pitchFamily="34" charset="0"/>
                <a:ea typeface="+mj-ea"/>
                <a:cs typeface="Arial" panose="020B0604020202020204" pitchFamily="34" charset="0"/>
              </a:rPr>
              <a:t>We Are Seeking:</a:t>
            </a:r>
          </a:p>
          <a:p>
            <a:pPr marL="285750" marR="0" lvl="0" indent="-285750" algn="r" defTabSz="914400" fontAlgn="auto">
              <a:lnSpc>
                <a:spcPct val="90000"/>
              </a:lnSpc>
              <a:spcBef>
                <a:spcPct val="0"/>
              </a:spcBef>
              <a:spcAft>
                <a:spcPts val="600"/>
              </a:spcAft>
              <a:buClrTx/>
              <a:buSzTx/>
              <a:tabLst/>
              <a:defRPr/>
            </a:pPr>
            <a:endParaRPr kumimoji="0" lang="en-US" sz="3600" b="0" i="0" u="none" strike="noStrike" cap="none" spc="-60" normalizeH="0" noProof="0" dirty="0">
              <a:ln>
                <a:noFill/>
              </a:ln>
              <a:solidFill>
                <a:schemeClr val="tx1">
                  <a:lumMod val="85000"/>
                  <a:lumOff val="15000"/>
                </a:schemeClr>
              </a:solidFill>
              <a:effectLst/>
              <a:uLnTx/>
              <a:uFillTx/>
              <a:latin typeface="+mj-lt"/>
              <a:ea typeface="+mj-ea"/>
              <a:cs typeface="+mj-cs"/>
            </a:endParaRPr>
          </a:p>
        </p:txBody>
      </p:sp>
      <p:sp>
        <p:nvSpPr>
          <p:cNvPr id="15" name="Rectangle 14">
            <a:extLst>
              <a:ext uri="{FF2B5EF4-FFF2-40B4-BE49-F238E27FC236}">
                <a16:creationId xmlns:a16="http://schemas.microsoft.com/office/drawing/2014/main" id="{F5E04831-75CA-1A42-9AF7-022711EA240E}"/>
              </a:ext>
            </a:extLst>
          </p:cNvPr>
          <p:cNvSpPr/>
          <p:nvPr/>
        </p:nvSpPr>
        <p:spPr>
          <a:xfrm>
            <a:off x="5311345" y="736650"/>
            <a:ext cx="5910677" cy="5120640"/>
          </a:xfrm>
          <a:prstGeom prst="rect">
            <a:avLst/>
          </a:prstGeom>
        </p:spPr>
        <p:txBody>
          <a:bodyPr vert="horz" lIns="91440" tIns="45720" rIns="91440" bIns="45720" rtlCol="0" anchor="ctr">
            <a:normAutofit/>
          </a:bodyPr>
          <a:lstStyle/>
          <a:p>
            <a:pPr marR="0" lvl="0" defTabSz="914400" fontAlgn="auto">
              <a:lnSpc>
                <a:spcPct val="90000"/>
              </a:lnSpc>
              <a:spcBef>
                <a:spcPts val="0"/>
              </a:spcBef>
              <a:spcAft>
                <a:spcPts val="600"/>
              </a:spcAft>
              <a:buClr>
                <a:schemeClr val="accent1"/>
              </a:buClr>
              <a:buSzTx/>
              <a:tabLst/>
              <a:defRPr/>
            </a:pPr>
            <a:endParaRPr lang="en-US" b="1" dirty="0">
              <a:solidFill>
                <a:schemeClr val="tx1">
                  <a:lumMod val="65000"/>
                  <a:lumOff val="35000"/>
                </a:schemeClr>
              </a:solidFill>
            </a:endParaRPr>
          </a:p>
          <a:p>
            <a:pPr marL="388620" indent="-285750" defTabSz="914400">
              <a:lnSpc>
                <a:spcPct val="150000"/>
              </a:lnSpc>
              <a:spcAft>
                <a:spcPts val="600"/>
              </a:spcAft>
              <a:buClr>
                <a:schemeClr val="accent1"/>
              </a:buClr>
              <a:buFont typeface="Arial" panose="020B0604020202020204" pitchFamily="34" charset="0"/>
              <a:buChar char="•"/>
            </a:pPr>
            <a:r>
              <a:rPr lang="en-US" b="1" dirty="0">
                <a:solidFill>
                  <a:schemeClr val="tx1">
                    <a:lumMod val="65000"/>
                    <a:lumOff val="35000"/>
                  </a:schemeClr>
                </a:solidFill>
                <a:latin typeface="Arial" panose="020B0604020202020204" pitchFamily="34" charset="0"/>
                <a:cs typeface="Arial" panose="020B0604020202020204" pitchFamily="34" charset="0"/>
              </a:rPr>
              <a:t>$2,000,000 Seed Funding</a:t>
            </a:r>
          </a:p>
          <a:p>
            <a:pPr marL="845820" lvl="1" indent="-285750" defTabSz="914400">
              <a:lnSpc>
                <a:spcPct val="150000"/>
              </a:lnSpc>
              <a:spcAft>
                <a:spcPts val="600"/>
              </a:spcAft>
              <a:buClr>
                <a:schemeClr val="accent1"/>
              </a:buClr>
              <a:buFont typeface="Arial" panose="020B0604020202020204" pitchFamily="34" charset="0"/>
              <a:buChar char="•"/>
            </a:pPr>
            <a:r>
              <a:rPr lang="en-US" b="1" dirty="0">
                <a:solidFill>
                  <a:schemeClr val="tx1">
                    <a:lumMod val="65000"/>
                    <a:lumOff val="35000"/>
                  </a:schemeClr>
                </a:solidFill>
                <a:latin typeface="Arial" panose="020B0604020202020204" pitchFamily="34" charset="0"/>
                <a:cs typeface="Arial" panose="020B0604020202020204" pitchFamily="34" charset="0"/>
              </a:rPr>
              <a:t>10% Interest Due at Payoff</a:t>
            </a:r>
          </a:p>
          <a:p>
            <a:pPr marL="388620" indent="-285750" defTabSz="914400">
              <a:lnSpc>
                <a:spcPct val="150000"/>
              </a:lnSpc>
              <a:spcAft>
                <a:spcPts val="600"/>
              </a:spcAft>
              <a:buClr>
                <a:schemeClr val="accent1"/>
              </a:buClr>
              <a:buFont typeface="Arial" panose="020B0604020202020204" pitchFamily="34" charset="0"/>
              <a:buChar char="•"/>
            </a:pPr>
            <a:r>
              <a:rPr lang="en-US" b="1" dirty="0">
                <a:solidFill>
                  <a:schemeClr val="tx1">
                    <a:lumMod val="65000"/>
                    <a:lumOff val="35000"/>
                  </a:schemeClr>
                </a:solidFill>
                <a:latin typeface="Arial" panose="020B0604020202020204" pitchFamily="34" charset="0"/>
                <a:cs typeface="Arial" panose="020B0604020202020204" pitchFamily="34" charset="0"/>
              </a:rPr>
              <a:t>40% Class A Stock Will Be Given</a:t>
            </a:r>
          </a:p>
          <a:p>
            <a:pPr marL="845820" lvl="1" indent="-285750" defTabSz="914400">
              <a:lnSpc>
                <a:spcPct val="150000"/>
              </a:lnSpc>
              <a:spcAft>
                <a:spcPts val="600"/>
              </a:spcAft>
              <a:buClr>
                <a:schemeClr val="accent1"/>
              </a:buClr>
              <a:buFont typeface="Arial" panose="020B0604020202020204" pitchFamily="34" charset="0"/>
              <a:buChar char="•"/>
            </a:pPr>
            <a:r>
              <a:rPr lang="en-US" b="1" dirty="0">
                <a:solidFill>
                  <a:schemeClr val="tx1">
                    <a:lumMod val="65000"/>
                    <a:lumOff val="35000"/>
                  </a:schemeClr>
                </a:solidFill>
                <a:latin typeface="Arial" panose="020B0604020202020204" pitchFamily="34" charset="0"/>
                <a:cs typeface="Arial" panose="020B0604020202020204" pitchFamily="34" charset="0"/>
              </a:rPr>
              <a:t>30% Collateral for Loan</a:t>
            </a:r>
          </a:p>
          <a:p>
            <a:pPr marL="845820" lvl="1" indent="-285750" defTabSz="914400">
              <a:lnSpc>
                <a:spcPct val="150000"/>
              </a:lnSpc>
              <a:spcAft>
                <a:spcPts val="600"/>
              </a:spcAft>
              <a:buClr>
                <a:schemeClr val="accent1"/>
              </a:buClr>
              <a:buFont typeface="Arial" panose="020B0604020202020204" pitchFamily="34" charset="0"/>
              <a:buChar char="•"/>
            </a:pPr>
            <a:r>
              <a:rPr lang="en-US" b="1" dirty="0">
                <a:solidFill>
                  <a:schemeClr val="tx1">
                    <a:lumMod val="65000"/>
                    <a:lumOff val="35000"/>
                  </a:schemeClr>
                </a:solidFill>
                <a:latin typeface="Arial" panose="020B0604020202020204" pitchFamily="34" charset="0"/>
                <a:cs typeface="Arial" panose="020B0604020202020204" pitchFamily="34" charset="0"/>
              </a:rPr>
              <a:t>+10% Retained Equity at Payback of Loan and Interest for Investor</a:t>
            </a:r>
            <a:endParaRPr lang="en-US" b="1" dirty="0">
              <a:solidFill>
                <a:schemeClr val="tx1">
                  <a:lumMod val="65000"/>
                  <a:lumOff val="35000"/>
                </a:schemeClr>
              </a:solidFill>
            </a:endParaRPr>
          </a:p>
          <a:p>
            <a:pPr marL="102870" indent="-182880" defTabSz="914400">
              <a:lnSpc>
                <a:spcPct val="90000"/>
              </a:lnSpc>
              <a:spcAft>
                <a:spcPts val="600"/>
              </a:spcAft>
              <a:buClr>
                <a:schemeClr val="accent1"/>
              </a:buClr>
              <a:buFont typeface="Wingdings 2" pitchFamily="18" charset="2"/>
              <a:buChar char=""/>
            </a:pPr>
            <a:endParaRPr kumimoji="0" lang="en-US" b="0" i="0" u="none" strike="noStrike" cap="none" spc="0" normalizeH="0" baseline="0" noProof="0" dirty="0">
              <a:ln>
                <a:noFill/>
              </a:ln>
              <a:solidFill>
                <a:schemeClr val="tx1">
                  <a:lumMod val="65000"/>
                  <a:lumOff val="35000"/>
                </a:schemeClr>
              </a:solidFill>
              <a:effectLst/>
              <a:uLnTx/>
              <a:uFillTx/>
            </a:endParaRPr>
          </a:p>
        </p:txBody>
      </p:sp>
      <p:sp>
        <p:nvSpPr>
          <p:cNvPr id="58" name="Rectangle 57">
            <a:extLst>
              <a:ext uri="{FF2B5EF4-FFF2-40B4-BE49-F238E27FC236}">
                <a16:creationId xmlns:a16="http://schemas.microsoft.com/office/drawing/2014/main" id="{29D527AF-6708-B747-B004-0C30AA4E4215}"/>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59" name="Picture 58" descr="A close up of a sign&#10;&#10;Description automatically generated">
            <a:extLst>
              <a:ext uri="{FF2B5EF4-FFF2-40B4-BE49-F238E27FC236}">
                <a16:creationId xmlns:a16="http://schemas.microsoft.com/office/drawing/2014/main" id="{CE60E431-8014-264A-90AB-60C65F4DEDF5}"/>
              </a:ext>
            </a:extLst>
          </p:cNvPr>
          <p:cNvPicPr>
            <a:picLocks noChangeAspect="1"/>
          </p:cNvPicPr>
          <p:nvPr/>
        </p:nvPicPr>
        <p:blipFill>
          <a:blip r:embed="rId3"/>
          <a:stretch>
            <a:fillRect/>
          </a:stretch>
        </p:blipFill>
        <p:spPr>
          <a:xfrm>
            <a:off x="64883" y="6099366"/>
            <a:ext cx="758634" cy="758634"/>
          </a:xfrm>
          <a:prstGeom prst="rect">
            <a:avLst/>
          </a:prstGeom>
        </p:spPr>
      </p:pic>
      <p:sp>
        <p:nvSpPr>
          <p:cNvPr id="60" name="Content Placeholder 2">
            <a:extLst>
              <a:ext uri="{FF2B5EF4-FFF2-40B4-BE49-F238E27FC236}">
                <a16:creationId xmlns:a16="http://schemas.microsoft.com/office/drawing/2014/main" id="{D84F6BE9-B5FF-6D4E-A854-CD12D65CCE2D}"/>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4B07D1F3-F87F-7046-9980-C46E9AC89704}"/>
              </a:ext>
            </a:extLst>
          </p:cNvPr>
          <p:cNvPicPr>
            <a:picLocks noChangeAspect="1"/>
          </p:cNvPicPr>
          <p:nvPr/>
        </p:nvPicPr>
        <p:blipFill>
          <a:blip r:embed="rId4"/>
          <a:srcRect/>
          <a:stretch/>
        </p:blipFill>
        <p:spPr>
          <a:xfrm>
            <a:off x="1712572" y="2364495"/>
            <a:ext cx="2867494" cy="2214214"/>
          </a:xfrm>
          <a:prstGeom prst="rect">
            <a:avLst/>
          </a:prstGeom>
          <a:ln w="12700">
            <a:solidFill>
              <a:schemeClr val="accent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807298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idx="4294967295"/>
          </p:nvPr>
        </p:nvSpPr>
        <p:spPr>
          <a:xfrm>
            <a:off x="3267144" y="0"/>
            <a:ext cx="4952929" cy="1656576"/>
          </a:xfrm>
          <a:prstGeom prst="rect">
            <a:avLst/>
          </a:prstGeom>
        </p:spPr>
        <p:txBody>
          <a:bodyPr>
            <a:normAutofit/>
          </a:bodyPr>
          <a:lstStyle>
            <a:lvl1pPr>
              <a:defRPr b="1" spc="-100">
                <a:solidFill>
                  <a:srgbClr val="002060"/>
                </a:solidFill>
                <a:latin typeface="Arial"/>
                <a:ea typeface="Arial"/>
                <a:cs typeface="Arial"/>
                <a:sym typeface="Arial"/>
              </a:defRPr>
            </a:lvl1pPr>
          </a:lstStyle>
          <a:p>
            <a:br>
              <a:rPr lang="en-US" dirty="0"/>
            </a:br>
            <a:br>
              <a:rPr lang="en-US" sz="2400" dirty="0"/>
            </a:br>
            <a:r>
              <a:rPr sz="2800" dirty="0" err="1"/>
              <a:t>GoVetted</a:t>
            </a:r>
            <a:r>
              <a:rPr sz="2800" dirty="0"/>
              <a:t> CEO</a:t>
            </a:r>
            <a:r>
              <a:rPr lang="en-US" sz="2800" dirty="0"/>
              <a:t> John Finch</a:t>
            </a:r>
            <a:endParaRPr sz="2800" dirty="0"/>
          </a:p>
        </p:txBody>
      </p:sp>
      <p:sp>
        <p:nvSpPr>
          <p:cNvPr id="232" name="Content Placeholder 2"/>
          <p:cNvSpPr txBox="1">
            <a:spLocks noGrp="1"/>
          </p:cNvSpPr>
          <p:nvPr>
            <p:ph type="body" sz="half" idx="4294967295"/>
          </p:nvPr>
        </p:nvSpPr>
        <p:spPr>
          <a:xfrm>
            <a:off x="3063677" y="1656576"/>
            <a:ext cx="8898833" cy="2835867"/>
          </a:xfrm>
          <a:prstGeom prst="rect">
            <a:avLst/>
          </a:prstGeom>
        </p:spPr>
        <p:txBody>
          <a:bodyPr anchor="t">
            <a:normAutofit/>
          </a:bodyPr>
          <a:lstStyle/>
          <a:p>
            <a:pPr marL="0" indent="0" defTabSz="466344">
              <a:spcBef>
                <a:spcPts val="600"/>
              </a:spcBef>
              <a:buSzTx/>
              <a:buFont typeface="Wingdings 2"/>
              <a:buNone/>
              <a:defRPr sz="1173">
                <a:solidFill>
                  <a:srgbClr val="000000"/>
                </a:solidFill>
                <a:latin typeface="Avenir Heavy"/>
                <a:ea typeface="Avenir Heavy"/>
                <a:cs typeface="Avenir Heavy"/>
                <a:sym typeface="Avenir Heavy"/>
              </a:defRPr>
            </a:pPr>
            <a:endParaRPr dirty="0">
              <a:latin typeface="Arial" panose="020B0604020202020204" pitchFamily="34" charset="0"/>
              <a:cs typeface="Arial" panose="020B0604020202020204" pitchFamily="34" charset="0"/>
            </a:endParaRP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 serial entrepreneur </a:t>
            </a: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Over 17 years of experience in transportation industry</a:t>
            </a: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Named to Inc. Magazine’s list of “America’s Fastest Growing Private Companies”</a:t>
            </a: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Early adopter of ground transportation reservation software</a:t>
            </a: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Board Member of Florida Limousine Association </a:t>
            </a: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Trusted consultant, advisor</a:t>
            </a:r>
            <a:r>
              <a:rPr lang="en-US" dirty="0">
                <a:latin typeface="Arial" panose="020B0604020202020204" pitchFamily="34" charset="0"/>
                <a:cs typeface="Arial" panose="020B0604020202020204" pitchFamily="34" charset="0"/>
              </a:rPr>
              <a:t>,</a:t>
            </a:r>
            <a:r>
              <a:rPr dirty="0">
                <a:latin typeface="Arial" panose="020B0604020202020204" pitchFamily="34" charset="0"/>
                <a:cs typeface="Arial" panose="020B0604020202020204" pitchFamily="34" charset="0"/>
              </a:rPr>
              <a:t> and trainer in transportation industry</a:t>
            </a:r>
            <a:r>
              <a:rPr lang="en-US" dirty="0">
                <a:latin typeface="Arial" panose="020B0604020202020204" pitchFamily="34" charset="0"/>
                <a:cs typeface="Arial" panose="020B0604020202020204" pitchFamily="34" charset="0"/>
              </a:rPr>
              <a:t> </a:t>
            </a:r>
          </a:p>
          <a:p>
            <a:pPr marL="123062" indent="-116585" defTabSz="466344">
              <a:spcBef>
                <a:spcPts val="600"/>
              </a:spcBef>
              <a:defRPr sz="1785">
                <a:solidFill>
                  <a:srgbClr val="000000"/>
                </a:solidFill>
                <a:latin typeface="Avenir Book"/>
                <a:ea typeface="Avenir Book"/>
                <a:cs typeface="Avenir Book"/>
                <a:sym typeface="Avenir Book"/>
              </a:defRPr>
            </a:pPr>
            <a:r>
              <a:rPr lang="en-US" dirty="0">
                <a:latin typeface="Arial" panose="020B0604020202020204" pitchFamily="34" charset="0"/>
                <a:cs typeface="Arial" panose="020B0604020202020204" pitchFamily="34" charset="0"/>
              </a:rPr>
              <a:t>  Tr</a:t>
            </a:r>
            <a:r>
              <a:rPr dirty="0">
                <a:latin typeface="Arial" panose="020B0604020202020204" pitchFamily="34" charset="0"/>
                <a:cs typeface="Arial" panose="020B0604020202020204" pitchFamily="34" charset="0"/>
              </a:rPr>
              <a:t>ained thousands of drivers</a:t>
            </a:r>
            <a:r>
              <a:rPr lang="en-US" dirty="0">
                <a:latin typeface="Arial" panose="020B0604020202020204" pitchFamily="34" charset="0"/>
                <a:cs typeface="Arial" panose="020B0604020202020204" pitchFamily="34" charset="0"/>
              </a:rPr>
              <a:t>, from</a:t>
            </a:r>
            <a:r>
              <a:rPr dirty="0">
                <a:latin typeface="Arial" panose="020B0604020202020204" pitchFamily="34" charset="0"/>
                <a:cs typeface="Arial" panose="020B0604020202020204" pitchFamily="34" charset="0"/>
              </a:rPr>
              <a:t> customer service to increasing revenue</a:t>
            </a:r>
          </a:p>
          <a:p>
            <a:pPr marL="0" indent="0" defTabSz="466344">
              <a:lnSpc>
                <a:spcPct val="81000"/>
              </a:lnSpc>
              <a:spcBef>
                <a:spcPts val="600"/>
              </a:spcBef>
              <a:buSzTx/>
              <a:buFont typeface="Wingdings 2"/>
              <a:buNone/>
              <a:defRPr sz="764" i="1">
                <a:solidFill>
                  <a:srgbClr val="000000"/>
                </a:solidFill>
              </a:defRPr>
            </a:pPr>
            <a:r>
              <a:rPr dirty="0">
                <a:latin typeface="Arial" panose="020B0604020202020204" pitchFamily="34" charset="0"/>
                <a:cs typeface="Arial" panose="020B0604020202020204" pitchFamily="34" charset="0"/>
              </a:rPr>
              <a:t>	</a:t>
            </a:r>
          </a:p>
        </p:txBody>
      </p:sp>
      <p:sp>
        <p:nvSpPr>
          <p:cNvPr id="234" name="object 2"/>
          <p:cNvSpPr/>
          <p:nvPr/>
        </p:nvSpPr>
        <p:spPr>
          <a:xfrm>
            <a:off x="0" y="5562600"/>
            <a:ext cx="12191869" cy="1304545"/>
          </a:xfrm>
          <a:prstGeom prst="rect">
            <a:avLst/>
          </a:prstGeom>
          <a:solidFill>
            <a:srgbClr val="40B9D2"/>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sz="1800" b="0" i="0" u="none" strike="noStrike" kern="1200" cap="none" spc="0" normalizeH="0" baseline="0" noProof="0">
              <a:ln>
                <a:noFill/>
              </a:ln>
              <a:solidFill>
                <a:srgbClr val="000000"/>
              </a:solidFill>
              <a:effectLst/>
              <a:uLnTx/>
              <a:uFillTx/>
              <a:latin typeface="Calibri"/>
              <a:cs typeface="Calibri"/>
              <a:sym typeface="Calibri"/>
            </a:endParaRPr>
          </a:p>
        </p:txBody>
      </p:sp>
      <p:sp>
        <p:nvSpPr>
          <p:cNvPr id="235" name="John’s philosophy:  Drivers are professionals who can earn customer loyalty and ultimately, more income. He set out to create a company where the driver and the rider wins."/>
          <p:cNvSpPr txBox="1"/>
          <p:nvPr/>
        </p:nvSpPr>
        <p:spPr>
          <a:xfrm>
            <a:off x="4254315" y="5796865"/>
            <a:ext cx="2978589" cy="769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100">
                <a:solidFill>
                  <a:srgbClr val="FFFFFF"/>
                </a:solidFill>
                <a:latin typeface="Avenir Book"/>
                <a:ea typeface="Avenir Book"/>
                <a:cs typeface="Avenir Book"/>
                <a:sym typeface="Avenir Book"/>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dirty="0" err="1">
                <a:latin typeface="Arial" panose="020B0604020202020204" pitchFamily="34" charset="0"/>
                <a:cs typeface="Arial" panose="020B0604020202020204" pitchFamily="34" charset="0"/>
              </a:rPr>
              <a:t>John@GoVetted.com</a:t>
            </a:r>
            <a:endParaRPr lang="en-US" sz="2200" b="1" dirty="0">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dirty="0">
                <a:latin typeface="Arial" panose="020B0604020202020204" pitchFamily="34" charset="0"/>
                <a:cs typeface="Arial" panose="020B0604020202020204" pitchFamily="34" charset="0"/>
              </a:rPr>
              <a:t>850-699-2613</a:t>
            </a:r>
            <a:endParaRPr kumimoji="0" sz="2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ook"/>
            </a:endParaRPr>
          </a:p>
        </p:txBody>
      </p:sp>
      <p:pic>
        <p:nvPicPr>
          <p:cNvPr id="237" name="Picture 5" descr="Picture 5"/>
          <p:cNvPicPr>
            <a:picLocks noChangeAspect="1"/>
          </p:cNvPicPr>
          <p:nvPr/>
        </p:nvPicPr>
        <p:blipFill>
          <a:blip r:embed="rId2"/>
          <a:stretch>
            <a:fillRect/>
          </a:stretch>
        </p:blipFill>
        <p:spPr>
          <a:xfrm>
            <a:off x="64883" y="6099366"/>
            <a:ext cx="758635" cy="758635"/>
          </a:xfrm>
          <a:prstGeom prst="rect">
            <a:avLst/>
          </a:prstGeom>
          <a:ln w="12700">
            <a:miter lim="400000"/>
          </a:ln>
        </p:spPr>
      </p:pic>
      <p:pic>
        <p:nvPicPr>
          <p:cNvPr id="3" name="Picture 2" descr="A person wearing a suit and tie&#10;&#10;Description automatically generated">
            <a:extLst>
              <a:ext uri="{FF2B5EF4-FFF2-40B4-BE49-F238E27FC236}">
                <a16:creationId xmlns:a16="http://schemas.microsoft.com/office/drawing/2014/main" id="{D78DBA57-76F2-3945-B4E5-0C83BF1DC5B0}"/>
              </a:ext>
            </a:extLst>
          </p:cNvPr>
          <p:cNvPicPr>
            <a:picLocks noChangeAspect="1"/>
          </p:cNvPicPr>
          <p:nvPr/>
        </p:nvPicPr>
        <p:blipFill>
          <a:blip r:embed="rId3"/>
          <a:stretch>
            <a:fillRect/>
          </a:stretch>
        </p:blipFill>
        <p:spPr>
          <a:xfrm>
            <a:off x="659590" y="1656576"/>
            <a:ext cx="2220983" cy="2615825"/>
          </a:xfrm>
          <a:prstGeom prst="rect">
            <a:avLst/>
          </a:prstGeom>
          <a:ln>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02953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idx="4294967295"/>
          </p:nvPr>
        </p:nvSpPr>
        <p:spPr>
          <a:xfrm>
            <a:off x="4616444" y="529873"/>
            <a:ext cx="1851264" cy="663307"/>
          </a:xfrm>
          <a:prstGeom prst="rect">
            <a:avLst/>
          </a:prstGeom>
        </p:spPr>
        <p:txBody>
          <a:bodyPr>
            <a:normAutofit fontScale="90000"/>
          </a:bodyPr>
          <a:lstStyle>
            <a:lvl1pPr>
              <a:defRPr b="1" spc="-100">
                <a:solidFill>
                  <a:srgbClr val="002060"/>
                </a:solidFill>
                <a:latin typeface="Arial"/>
                <a:ea typeface="Arial"/>
                <a:cs typeface="Arial"/>
                <a:sym typeface="Arial"/>
              </a:defRPr>
            </a:lvl1pPr>
          </a:lstStyle>
          <a:p>
            <a:pPr algn="ctr"/>
            <a:r>
              <a:rPr lang="en-US" dirty="0"/>
              <a:t>Team</a:t>
            </a:r>
            <a:br>
              <a:rPr lang="en-US" dirty="0"/>
            </a:br>
            <a:br>
              <a:rPr lang="en-US" sz="2400" dirty="0"/>
            </a:br>
            <a:endParaRPr sz="2800" dirty="0"/>
          </a:p>
        </p:txBody>
      </p:sp>
      <p:sp>
        <p:nvSpPr>
          <p:cNvPr id="232" name="Content Placeholder 2"/>
          <p:cNvSpPr txBox="1">
            <a:spLocks noGrp="1"/>
          </p:cNvSpPr>
          <p:nvPr>
            <p:ph type="body" sz="half" idx="4294967295"/>
          </p:nvPr>
        </p:nvSpPr>
        <p:spPr>
          <a:xfrm>
            <a:off x="1949798" y="608114"/>
            <a:ext cx="2778485" cy="2482156"/>
          </a:xfrm>
          <a:prstGeom prst="rect">
            <a:avLst/>
          </a:prstGeom>
        </p:spPr>
        <p:txBody>
          <a:bodyPr anchor="t">
            <a:normAutofit/>
          </a:bodyPr>
          <a:lstStyle/>
          <a:p>
            <a:pPr marL="0" indent="0" defTabSz="466344">
              <a:spcBef>
                <a:spcPts val="600"/>
              </a:spcBef>
              <a:buNone/>
              <a:defRPr sz="1173">
                <a:solidFill>
                  <a:srgbClr val="000000"/>
                </a:solidFill>
                <a:latin typeface="Avenir Heavy"/>
                <a:ea typeface="Avenir Heavy"/>
                <a:cs typeface="Avenir Heavy"/>
                <a:sym typeface="Avenir Heavy"/>
              </a:defRPr>
            </a:pPr>
            <a:endParaRPr dirty="0">
              <a:latin typeface="Arial" panose="020B0604020202020204" pitchFamily="34" charset="0"/>
              <a:cs typeface="Arial" panose="020B0604020202020204" pitchFamily="34" charset="0"/>
            </a:endParaRPr>
          </a:p>
          <a:p>
            <a:pPr marL="6477" indent="0" defTabSz="466344">
              <a:lnSpc>
                <a:spcPct val="100000"/>
              </a:lnSpc>
              <a:spcBef>
                <a:spcPts val="600"/>
              </a:spcBef>
              <a:buNone/>
              <a:defRPr sz="1785">
                <a:solidFill>
                  <a:srgbClr val="000000"/>
                </a:solidFill>
                <a:latin typeface="Avenir Book"/>
                <a:ea typeface="Avenir Book"/>
                <a:cs typeface="Avenir Book"/>
                <a:sym typeface="Avenir Book"/>
              </a:defRPr>
            </a:pPr>
            <a:r>
              <a:rPr lang="en-US" sz="1100" dirty="0">
                <a:latin typeface="Arial" panose="020B0604020202020204" pitchFamily="34" charset="0"/>
                <a:cs typeface="Arial" panose="020B0604020202020204" pitchFamily="34" charset="0"/>
              </a:rPr>
              <a:t>A native of Florida’s Space Coast, Alan was VP, Marketing, during Sunshine Shuttle’s most profitable years, 2013-16 (John Finch’s previous company). His career includes successful sales and leadership roles at the Dale Carnegie Center of Excellence in New York City, premier online travel agent TripShock.com, T-Mobile, and AT&amp;T. He enjoys golf, travel, cycling, and hunting down new and used vinyl records.</a:t>
            </a:r>
          </a:p>
          <a:p>
            <a:pPr marL="6477" indent="0" defTabSz="466344">
              <a:spcBef>
                <a:spcPts val="600"/>
              </a:spcBef>
              <a:buNone/>
              <a:defRPr sz="1785">
                <a:solidFill>
                  <a:srgbClr val="000000"/>
                </a:solidFill>
                <a:latin typeface="Avenir Book"/>
                <a:ea typeface="Avenir Book"/>
                <a:cs typeface="Avenir Book"/>
                <a:sym typeface="Avenir Book"/>
              </a:defRPr>
            </a:pPr>
            <a:endParaRPr sz="1200" dirty="0">
              <a:latin typeface="Arial" panose="020B0604020202020204" pitchFamily="34" charset="0"/>
              <a:cs typeface="Arial" panose="020B0604020202020204" pitchFamily="34" charset="0"/>
            </a:endParaRPr>
          </a:p>
        </p:txBody>
      </p:sp>
      <p:sp>
        <p:nvSpPr>
          <p:cNvPr id="234" name="object 2"/>
          <p:cNvSpPr/>
          <p:nvPr/>
        </p:nvSpPr>
        <p:spPr>
          <a:xfrm>
            <a:off x="0" y="5562600"/>
            <a:ext cx="12191869" cy="1304545"/>
          </a:xfrm>
          <a:prstGeom prst="rect">
            <a:avLst/>
          </a:prstGeom>
          <a:solidFill>
            <a:srgbClr val="40B9D2"/>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sz="1800" b="0" i="0" u="none" strike="noStrike" kern="1200" cap="none" spc="0" normalizeH="0" baseline="0" noProof="0">
              <a:ln>
                <a:noFill/>
              </a:ln>
              <a:solidFill>
                <a:srgbClr val="000000"/>
              </a:solidFill>
              <a:effectLst/>
              <a:uLnTx/>
              <a:uFillTx/>
              <a:latin typeface="Calibri"/>
              <a:cs typeface="Calibri"/>
              <a:sym typeface="Calibri"/>
            </a:endParaRPr>
          </a:p>
        </p:txBody>
      </p:sp>
      <p:sp>
        <p:nvSpPr>
          <p:cNvPr id="235" name="John’s philosophy:  Drivers are professionals who can earn customer loyalty and ultimately, more income. He set out to create a company where the driver and the rider wins."/>
          <p:cNvSpPr txBox="1"/>
          <p:nvPr/>
        </p:nvSpPr>
        <p:spPr>
          <a:xfrm>
            <a:off x="7605421" y="6408202"/>
            <a:ext cx="517961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100">
                <a:solidFill>
                  <a:srgbClr val="FFFFFF"/>
                </a:solidFill>
                <a:latin typeface="Avenir Book"/>
                <a:ea typeface="Avenir Book"/>
                <a:cs typeface="Avenir Book"/>
                <a:sym typeface="Avenir Book"/>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ook"/>
              </a:rPr>
              <a:t>We are Caring Ridesharing.</a:t>
            </a:r>
            <a:endParaRPr kumimoji="0" sz="2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ook"/>
            </a:endParaRPr>
          </a:p>
        </p:txBody>
      </p:sp>
      <p:pic>
        <p:nvPicPr>
          <p:cNvPr id="237" name="Picture 5" descr="Picture 5"/>
          <p:cNvPicPr>
            <a:picLocks noChangeAspect="1"/>
          </p:cNvPicPr>
          <p:nvPr/>
        </p:nvPicPr>
        <p:blipFill>
          <a:blip r:embed="rId2"/>
          <a:stretch>
            <a:fillRect/>
          </a:stretch>
        </p:blipFill>
        <p:spPr>
          <a:xfrm>
            <a:off x="64883" y="6099366"/>
            <a:ext cx="758635" cy="758635"/>
          </a:xfrm>
          <a:prstGeom prst="rect">
            <a:avLst/>
          </a:prstGeom>
          <a:ln w="12700">
            <a:miter lim="400000"/>
          </a:ln>
        </p:spPr>
      </p:pic>
      <p:pic>
        <p:nvPicPr>
          <p:cNvPr id="4" name="Picture 3" descr="A person smiling for the camera&#10;&#10;Description automatically generated">
            <a:extLst>
              <a:ext uri="{FF2B5EF4-FFF2-40B4-BE49-F238E27FC236}">
                <a16:creationId xmlns:a16="http://schemas.microsoft.com/office/drawing/2014/main" id="{9B4101EB-199E-5E4C-9D9C-941EE6D8F82D}"/>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851933" y="931188"/>
            <a:ext cx="731261" cy="875563"/>
          </a:xfrm>
          <a:prstGeom prst="rect">
            <a:avLst/>
          </a:prstGeom>
          <a:ln w="12700">
            <a:solidFill>
              <a:schemeClr val="tx1"/>
            </a:solidFill>
          </a:ln>
          <a:effectLst>
            <a:outerShdw blurRad="50800" dist="38100" dir="8100000" algn="tr" rotWithShape="0">
              <a:prstClr val="black">
                <a:alpha val="40000"/>
              </a:prstClr>
            </a:outerShdw>
          </a:effectLst>
        </p:spPr>
      </p:pic>
      <p:sp>
        <p:nvSpPr>
          <p:cNvPr id="10" name="Title 1">
            <a:extLst>
              <a:ext uri="{FF2B5EF4-FFF2-40B4-BE49-F238E27FC236}">
                <a16:creationId xmlns:a16="http://schemas.microsoft.com/office/drawing/2014/main" id="{853C6724-B8BC-EF44-9FBA-CD787211F2AD}"/>
              </a:ext>
            </a:extLst>
          </p:cNvPr>
          <p:cNvSpPr txBox="1">
            <a:spLocks/>
          </p:cNvSpPr>
          <p:nvPr/>
        </p:nvSpPr>
        <p:spPr>
          <a:xfrm>
            <a:off x="-338113" y="2059045"/>
            <a:ext cx="3111352" cy="6633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spc="-100" baseline="0">
                <a:solidFill>
                  <a:srgbClr val="002060"/>
                </a:solidFill>
                <a:latin typeface="Arial"/>
                <a:ea typeface="Arial"/>
                <a:cs typeface="Arial"/>
                <a:sym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Alan Roberts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Chief Business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Development Officer</a:t>
            </a:r>
            <a:br>
              <a:rPr kumimoji="0" lang="en-US" sz="1400" b="1" i="0" u="none" strike="noStrike" kern="1200" cap="none" spc="-100" normalizeH="0" baseline="0" noProof="0" dirty="0">
                <a:ln>
                  <a:noFill/>
                </a:ln>
                <a:solidFill>
                  <a:srgbClr val="002060"/>
                </a:solidFill>
                <a:effectLst/>
                <a:uLnTx/>
                <a:uFillTx/>
                <a:latin typeface="Arial"/>
                <a:cs typeface="Arial"/>
                <a:sym typeface="Arial"/>
              </a:rPr>
            </a:br>
            <a:br>
              <a:rPr kumimoji="0" lang="en-US" sz="1400" b="1" i="0" u="none" strike="noStrike" kern="1200" cap="none" spc="-100" normalizeH="0" baseline="0" noProof="0" dirty="0">
                <a:ln>
                  <a:noFill/>
                </a:ln>
                <a:solidFill>
                  <a:srgbClr val="002060"/>
                </a:solidFill>
                <a:effectLst/>
                <a:uLnTx/>
                <a:uFillTx/>
                <a:latin typeface="Arial"/>
                <a:cs typeface="Arial"/>
                <a:sym typeface="Arial"/>
              </a:rPr>
            </a:br>
            <a:endParaRPr kumimoji="0" lang="en-US" sz="1400" b="1" i="0" u="none" strike="noStrike" kern="1200" cap="none" spc="-100" normalizeH="0" baseline="0" noProof="0" dirty="0">
              <a:ln>
                <a:noFill/>
              </a:ln>
              <a:solidFill>
                <a:srgbClr val="002060"/>
              </a:solidFill>
              <a:effectLst/>
              <a:uLnTx/>
              <a:uFillTx/>
              <a:latin typeface="Arial"/>
              <a:cs typeface="Arial"/>
              <a:sym typeface="Arial"/>
            </a:endParaRPr>
          </a:p>
        </p:txBody>
      </p:sp>
      <p:pic>
        <p:nvPicPr>
          <p:cNvPr id="6" name="Picture 5" descr="A person wearing a suit and tie smiling at the camera&#10;&#10;Description automatically generated">
            <a:extLst>
              <a:ext uri="{FF2B5EF4-FFF2-40B4-BE49-F238E27FC236}">
                <a16:creationId xmlns:a16="http://schemas.microsoft.com/office/drawing/2014/main" id="{E2D37A75-51A5-A248-B9CF-9483E69D1879}"/>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6534181" y="3352965"/>
            <a:ext cx="815868" cy="815868"/>
          </a:xfrm>
          <a:prstGeom prst="rect">
            <a:avLst/>
          </a:prstGeom>
          <a:ln w="12700">
            <a:solidFill>
              <a:schemeClr val="tx1"/>
            </a:solidFill>
          </a:ln>
          <a:effectLst>
            <a:outerShdw blurRad="50800" dist="38100" dir="8100000" algn="tr" rotWithShape="0">
              <a:prstClr val="black">
                <a:alpha val="40000"/>
              </a:prstClr>
            </a:outerShdw>
          </a:effectLst>
        </p:spPr>
      </p:pic>
      <p:sp>
        <p:nvSpPr>
          <p:cNvPr id="13" name="Title 1">
            <a:extLst>
              <a:ext uri="{FF2B5EF4-FFF2-40B4-BE49-F238E27FC236}">
                <a16:creationId xmlns:a16="http://schemas.microsoft.com/office/drawing/2014/main" id="{1E618EF3-8975-6F4E-9F81-A081EC3B7AE4}"/>
              </a:ext>
            </a:extLst>
          </p:cNvPr>
          <p:cNvSpPr txBox="1">
            <a:spLocks/>
          </p:cNvSpPr>
          <p:nvPr/>
        </p:nvSpPr>
        <p:spPr>
          <a:xfrm>
            <a:off x="5326024" y="4381864"/>
            <a:ext cx="3111352" cy="6633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spc="-100" baseline="0">
                <a:solidFill>
                  <a:srgbClr val="002060"/>
                </a:solidFill>
                <a:latin typeface="Arial"/>
                <a:ea typeface="Arial"/>
                <a:cs typeface="Arial"/>
                <a:sym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James Richey</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Consultant, Finance</a:t>
            </a:r>
            <a:br>
              <a:rPr kumimoji="0" lang="en-US" sz="1400" b="1" i="0" u="none" strike="noStrike" kern="1200" cap="none" spc="-100" normalizeH="0" baseline="0" noProof="0" dirty="0">
                <a:ln>
                  <a:noFill/>
                </a:ln>
                <a:solidFill>
                  <a:srgbClr val="002060"/>
                </a:solidFill>
                <a:effectLst/>
                <a:uLnTx/>
                <a:uFillTx/>
                <a:latin typeface="Arial"/>
                <a:cs typeface="Arial"/>
                <a:sym typeface="Arial"/>
              </a:rPr>
            </a:br>
            <a:br>
              <a:rPr kumimoji="0" lang="en-US" sz="1400" b="1" i="0" u="none" strike="noStrike" kern="1200" cap="none" spc="-100" normalizeH="0" baseline="0" noProof="0" dirty="0">
                <a:ln>
                  <a:noFill/>
                </a:ln>
                <a:solidFill>
                  <a:srgbClr val="002060"/>
                </a:solidFill>
                <a:effectLst/>
                <a:uLnTx/>
                <a:uFillTx/>
                <a:latin typeface="Arial"/>
                <a:cs typeface="Arial"/>
                <a:sym typeface="Arial"/>
              </a:rPr>
            </a:br>
            <a:endParaRPr kumimoji="0" lang="en-US" sz="1400" b="1" i="0" u="none" strike="noStrike" kern="1200" cap="none" spc="-100" normalizeH="0" baseline="0" noProof="0" dirty="0">
              <a:ln>
                <a:noFill/>
              </a:ln>
              <a:solidFill>
                <a:srgbClr val="002060"/>
              </a:solidFill>
              <a:effectLst/>
              <a:uLnTx/>
              <a:uFillTx/>
              <a:latin typeface="Arial"/>
              <a:cs typeface="Arial"/>
              <a:sym typeface="Arial"/>
            </a:endParaRPr>
          </a:p>
        </p:txBody>
      </p:sp>
      <p:pic>
        <p:nvPicPr>
          <p:cNvPr id="8" name="Picture 7" descr="A person wearing a white shirt and smiling at the camera&#10;&#10;Description automatically generated">
            <a:extLst>
              <a:ext uri="{FF2B5EF4-FFF2-40B4-BE49-F238E27FC236}">
                <a16:creationId xmlns:a16="http://schemas.microsoft.com/office/drawing/2014/main" id="{BD484708-2680-3347-819D-A7F764C53E0C}"/>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6493490" y="926610"/>
            <a:ext cx="805513" cy="805513"/>
          </a:xfrm>
          <a:prstGeom prst="rect">
            <a:avLst/>
          </a:prstGeom>
          <a:ln w="12700">
            <a:solidFill>
              <a:schemeClr val="tx1"/>
            </a:solidFill>
          </a:ln>
          <a:effectLst>
            <a:outerShdw blurRad="50800" dist="38100" dir="8100000" algn="tr" rotWithShape="0">
              <a:prstClr val="black">
                <a:alpha val="40000"/>
              </a:prstClr>
            </a:outerShdw>
          </a:effectLst>
        </p:spPr>
      </p:pic>
      <p:sp>
        <p:nvSpPr>
          <p:cNvPr id="16" name="Title 1">
            <a:extLst>
              <a:ext uri="{FF2B5EF4-FFF2-40B4-BE49-F238E27FC236}">
                <a16:creationId xmlns:a16="http://schemas.microsoft.com/office/drawing/2014/main" id="{CE06B136-768F-7B4F-A599-CB990F4AEF29}"/>
              </a:ext>
            </a:extLst>
          </p:cNvPr>
          <p:cNvSpPr txBox="1">
            <a:spLocks/>
          </p:cNvSpPr>
          <p:nvPr/>
        </p:nvSpPr>
        <p:spPr>
          <a:xfrm>
            <a:off x="5318268" y="1863346"/>
            <a:ext cx="3111352" cy="6633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spc="-100" baseline="0">
                <a:solidFill>
                  <a:srgbClr val="002060"/>
                </a:solidFill>
                <a:latin typeface="Arial"/>
                <a:ea typeface="Arial"/>
                <a:cs typeface="Arial"/>
                <a:sym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Scott Conlon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Consultant, Marketing</a:t>
            </a:r>
            <a:br>
              <a:rPr kumimoji="0" lang="en-US" sz="1200" b="1" i="0" u="none" strike="noStrike" kern="1200" cap="none" spc="-100" normalizeH="0" baseline="0" noProof="0" dirty="0">
                <a:ln>
                  <a:noFill/>
                </a:ln>
                <a:solidFill>
                  <a:srgbClr val="002060"/>
                </a:solidFill>
                <a:effectLst/>
                <a:uLnTx/>
                <a:uFillTx/>
                <a:latin typeface="Arial"/>
                <a:cs typeface="Arial"/>
                <a:sym typeface="Arial"/>
              </a:rPr>
            </a:br>
            <a:br>
              <a:rPr kumimoji="0" lang="en-US" sz="1200" b="1" i="0" u="none" strike="noStrike" kern="1200" cap="none" spc="-100" normalizeH="0" baseline="0" noProof="0" dirty="0">
                <a:ln>
                  <a:noFill/>
                </a:ln>
                <a:solidFill>
                  <a:srgbClr val="002060"/>
                </a:solidFill>
                <a:effectLst/>
                <a:uLnTx/>
                <a:uFillTx/>
                <a:latin typeface="Arial"/>
                <a:cs typeface="Arial"/>
                <a:sym typeface="Arial"/>
              </a:rPr>
            </a:br>
            <a:endParaRPr kumimoji="0" lang="en-US" sz="1200" b="1" i="0" u="none" strike="noStrike" kern="1200" cap="none" spc="-100" normalizeH="0" baseline="0" noProof="0" dirty="0">
              <a:ln>
                <a:noFill/>
              </a:ln>
              <a:solidFill>
                <a:srgbClr val="002060"/>
              </a:solidFill>
              <a:effectLst/>
              <a:uLnTx/>
              <a:uFillTx/>
              <a:latin typeface="Arial"/>
              <a:cs typeface="Arial"/>
              <a:sym typeface="Arial"/>
            </a:endParaRPr>
          </a:p>
        </p:txBody>
      </p:sp>
      <p:sp>
        <p:nvSpPr>
          <p:cNvPr id="19" name="Content Placeholder 2">
            <a:extLst>
              <a:ext uri="{FF2B5EF4-FFF2-40B4-BE49-F238E27FC236}">
                <a16:creationId xmlns:a16="http://schemas.microsoft.com/office/drawing/2014/main" id="{916F5687-58D0-454B-A29D-D56009D1514D}"/>
              </a:ext>
            </a:extLst>
          </p:cNvPr>
          <p:cNvSpPr txBox="1">
            <a:spLocks/>
          </p:cNvSpPr>
          <p:nvPr/>
        </p:nvSpPr>
        <p:spPr>
          <a:xfrm>
            <a:off x="7605421" y="3090270"/>
            <a:ext cx="3310390" cy="2482156"/>
          </a:xfrm>
          <a:prstGeom prst="rect">
            <a:avLst/>
          </a:prstGeom>
        </p:spPr>
        <p:txBody>
          <a:bodyPr vert="horz" lIns="91440" tIns="45720" rIns="91440" bIns="45720" rtlCol="0" anchor="t">
            <a:normAutofit fontScale="92500"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466344" rtl="0" eaLnBrk="1" fontAlgn="auto" latinLnBrk="0" hangingPunct="1">
              <a:lnSpc>
                <a:spcPct val="90000"/>
              </a:lnSpc>
              <a:spcBef>
                <a:spcPts val="600"/>
              </a:spcBef>
              <a:spcAft>
                <a:spcPts val="0"/>
              </a:spcAft>
              <a:buClr>
                <a:srgbClr val="40BAD2"/>
              </a:buClr>
              <a:buSzTx/>
              <a:buFont typeface="Wingdings 2" pitchFamily="18" charset="2"/>
              <a:buNone/>
              <a:tabLst/>
              <a:defRPr sz="1173">
                <a:solidFill>
                  <a:srgbClr val="000000"/>
                </a:solidFill>
                <a:latin typeface="Avenir Heavy"/>
                <a:ea typeface="Avenir Heavy"/>
                <a:cs typeface="Avenir Heavy"/>
                <a:sym typeface="Avenir Heavy"/>
              </a:defRPr>
            </a:pPr>
            <a:endParaRPr kumimoji="0" lang="en-US" sz="1173" b="0" i="0" u="none" strike="noStrike" kern="1200" cap="none" spc="0" normalizeH="0" baseline="0" noProof="0" dirty="0">
              <a:ln>
                <a:noFill/>
              </a:ln>
              <a:solidFill>
                <a:srgbClr val="000000"/>
              </a:solidFill>
              <a:effectLst/>
              <a:uLnTx/>
              <a:uFillTx/>
              <a:latin typeface="Arial" panose="020B0604020202020204" pitchFamily="34" charset="0"/>
              <a:ea typeface="Avenir Heavy"/>
              <a:cs typeface="Arial" panose="020B0604020202020204" pitchFamily="34" charset="0"/>
              <a:sym typeface="Avenir Heavy"/>
            </a:endParaRPr>
          </a:p>
          <a:p>
            <a:pPr marL="6477" marR="0" lvl="0" indent="0" algn="l" defTabSz="466344" rtl="0" eaLnBrk="1" fontAlgn="auto" latinLnBrk="0" hangingPunct="1">
              <a:lnSpc>
                <a:spcPct val="120000"/>
              </a:lnSpc>
              <a:spcBef>
                <a:spcPts val="600"/>
              </a:spcBef>
              <a:spcAft>
                <a:spcPts val="0"/>
              </a:spcAft>
              <a:buClr>
                <a:srgbClr val="40BAD2"/>
              </a:buClr>
              <a:buSzTx/>
              <a:buFont typeface="Wingdings 2" pitchFamily="18" charset="2"/>
              <a:buNone/>
              <a:tabLst/>
              <a:defRPr sz="1785">
                <a:solidFill>
                  <a:srgbClr val="000000"/>
                </a:solidFill>
                <a:latin typeface="Avenir Book"/>
                <a:ea typeface="Avenir Book"/>
                <a:cs typeface="Avenir Book"/>
                <a:sym typeface="Avenir Book"/>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venir Book"/>
              </a:rPr>
              <a:t>James has a BSME in Mechanical Engineering. He has worked successfully as an automation engineer manager in the plastics, metals, and automotive industry specializing in high speed automated robotic assembly and packaging. He developed a company to assembly, manufacture and sell highly sophisticated digital testing equipment. He is a business consultant who works as a turn-around specialist implementing solutions, training management, and teaching managerial accounting.</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Avenir Book"/>
              <a:cs typeface="Arial" panose="020B0604020202020204" pitchFamily="34" charset="0"/>
              <a:sym typeface="Avenir Book"/>
            </a:endParaRPr>
          </a:p>
        </p:txBody>
      </p:sp>
      <p:sp>
        <p:nvSpPr>
          <p:cNvPr id="18" name="Content Placeholder 2">
            <a:extLst>
              <a:ext uri="{FF2B5EF4-FFF2-40B4-BE49-F238E27FC236}">
                <a16:creationId xmlns:a16="http://schemas.microsoft.com/office/drawing/2014/main" id="{098FF079-BC8F-43CB-9593-2BDF2D8D4364}"/>
              </a:ext>
            </a:extLst>
          </p:cNvPr>
          <p:cNvSpPr txBox="1">
            <a:spLocks/>
          </p:cNvSpPr>
          <p:nvPr/>
        </p:nvSpPr>
        <p:spPr>
          <a:xfrm>
            <a:off x="1957118" y="3006563"/>
            <a:ext cx="2808235" cy="2732503"/>
          </a:xfrm>
          <a:prstGeom prst="rect">
            <a:avLst/>
          </a:prstGeom>
        </p:spPr>
        <p:txBody>
          <a:bodyPr vert="horz" lIns="91440" tIns="45720" rIns="91440" bIns="45720" rtlCol="0" anchor="t">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defTabSz="466344">
              <a:spcBef>
                <a:spcPts val="600"/>
              </a:spcBef>
              <a:buClr>
                <a:srgbClr val="40BAD2"/>
              </a:buClr>
              <a:buNone/>
              <a:defRPr sz="1173">
                <a:solidFill>
                  <a:srgbClr val="000000"/>
                </a:solidFill>
                <a:latin typeface="Avenir Heavy"/>
                <a:ea typeface="Avenir Heavy"/>
                <a:cs typeface="Avenir Heavy"/>
                <a:sym typeface="Avenir Heavy"/>
              </a:defRPr>
            </a:pPr>
            <a:endParaRPr kumimoji="0" lang="en-US" sz="1100" b="0" i="0" u="none" strike="noStrike" kern="1200" cap="none" spc="0" normalizeH="0" baseline="0" noProof="0" dirty="0">
              <a:ln>
                <a:noFill/>
              </a:ln>
              <a:solidFill>
                <a:schemeClr val="tx1"/>
              </a:solidFill>
              <a:effectLst/>
              <a:uLnTx/>
              <a:uFillTx/>
              <a:latin typeface="Arial" panose="020B0604020202020204" pitchFamily="34" charset="0"/>
              <a:ea typeface="Avenir Heavy"/>
              <a:cs typeface="Arial" panose="020B0604020202020204" pitchFamily="34" charset="0"/>
              <a:sym typeface="Avenir Heavy"/>
            </a:endParaRPr>
          </a:p>
          <a:p>
            <a:pPr marL="0" indent="0">
              <a:lnSpc>
                <a:spcPct val="100000"/>
              </a:lnSpc>
              <a:buNone/>
            </a:pPr>
            <a:r>
              <a:rPr lang="en-US" sz="1100" dirty="0">
                <a:solidFill>
                  <a:schemeClr val="tx1"/>
                </a:solidFill>
                <a:latin typeface="Arial" panose="020B0604020202020204" pitchFamily="34" charset="0"/>
                <a:cs typeface="Arial" panose="020B0604020202020204" pitchFamily="34" charset="0"/>
              </a:rPr>
              <a:t>An experienced software engineer with a deep understanding of the whole web and mobile software development stack. With skills in Java EE backend services and native mobile development for both Android and iOS. Loves to craft RESTful APIs, and to design multithreaded software solutions. He has skills for what concerns the design of relational database, system administration, and the setup of cloud hosting solutions based on the AWS platform.</a:t>
            </a:r>
          </a:p>
          <a:p>
            <a:pPr marL="6477" indent="0" defTabSz="466344">
              <a:spcBef>
                <a:spcPts val="600"/>
              </a:spcBef>
              <a:buClr>
                <a:srgbClr val="40BAD2"/>
              </a:buClr>
              <a:buNone/>
              <a:defRPr sz="1785">
                <a:solidFill>
                  <a:srgbClr val="000000"/>
                </a:solidFill>
                <a:latin typeface="Avenir Book"/>
                <a:ea typeface="Avenir Book"/>
                <a:cs typeface="Avenir Book"/>
                <a:sym typeface="Avenir Book"/>
              </a:defRPr>
            </a:pPr>
            <a:endParaRPr kumimoji="0" lang="en-US" sz="1100" b="0" i="0" u="none" strike="noStrike" kern="1200" cap="none" spc="0" normalizeH="0" baseline="0" noProof="0" dirty="0">
              <a:ln>
                <a:noFill/>
              </a:ln>
              <a:solidFill>
                <a:schemeClr val="tx1"/>
              </a:solidFill>
              <a:effectLst/>
              <a:uLnTx/>
              <a:uFillTx/>
              <a:latin typeface="Arial" panose="020B0604020202020204" pitchFamily="34" charset="0"/>
              <a:ea typeface="Avenir Book"/>
              <a:cs typeface="Arial" panose="020B0604020202020204" pitchFamily="34" charset="0"/>
              <a:sym typeface="Avenir Book"/>
            </a:endParaRPr>
          </a:p>
        </p:txBody>
      </p:sp>
      <p:sp>
        <p:nvSpPr>
          <p:cNvPr id="20" name="Title 1">
            <a:extLst>
              <a:ext uri="{FF2B5EF4-FFF2-40B4-BE49-F238E27FC236}">
                <a16:creationId xmlns:a16="http://schemas.microsoft.com/office/drawing/2014/main" id="{121A2B8A-A81A-4F1E-BB10-127AD032DD52}"/>
              </a:ext>
            </a:extLst>
          </p:cNvPr>
          <p:cNvSpPr txBox="1">
            <a:spLocks/>
          </p:cNvSpPr>
          <p:nvPr/>
        </p:nvSpPr>
        <p:spPr>
          <a:xfrm>
            <a:off x="319530" y="4208794"/>
            <a:ext cx="1645428" cy="6633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spc="-100" baseline="0">
                <a:solidFill>
                  <a:srgbClr val="002060"/>
                </a:solidFill>
                <a:latin typeface="Arial"/>
                <a:ea typeface="Arial"/>
                <a:cs typeface="Arial"/>
                <a:sym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Luca Adamo</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100" normalizeH="0" baseline="0" noProof="0" dirty="0">
                <a:ln>
                  <a:noFill/>
                </a:ln>
                <a:solidFill>
                  <a:srgbClr val="002060"/>
                </a:solidFill>
                <a:effectLst/>
                <a:uLnTx/>
                <a:uFillTx/>
                <a:latin typeface="Arial"/>
                <a:cs typeface="Arial"/>
                <a:sym typeface="Arial"/>
              </a:rPr>
              <a:t>Advisor, Technology </a:t>
            </a:r>
          </a:p>
        </p:txBody>
      </p:sp>
      <p:sp>
        <p:nvSpPr>
          <p:cNvPr id="21" name="Content Placeholder 2">
            <a:extLst>
              <a:ext uri="{FF2B5EF4-FFF2-40B4-BE49-F238E27FC236}">
                <a16:creationId xmlns:a16="http://schemas.microsoft.com/office/drawing/2014/main" id="{1F8F75D6-F6ED-5648-843C-85112EDE8913}"/>
              </a:ext>
            </a:extLst>
          </p:cNvPr>
          <p:cNvSpPr txBox="1">
            <a:spLocks/>
          </p:cNvSpPr>
          <p:nvPr/>
        </p:nvSpPr>
        <p:spPr>
          <a:xfrm>
            <a:off x="7621003" y="558426"/>
            <a:ext cx="3310390" cy="2931320"/>
          </a:xfrm>
          <a:prstGeom prst="rect">
            <a:avLst/>
          </a:prstGeom>
        </p:spPr>
        <p:txBody>
          <a:bodyPr vert="horz" lIns="91440" tIns="45720" rIns="91440" bIns="45720" rtlCol="0" anchor="t">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466344" rtl="0" eaLnBrk="1" fontAlgn="auto" latinLnBrk="0" hangingPunct="1">
              <a:lnSpc>
                <a:spcPct val="90000"/>
              </a:lnSpc>
              <a:spcBef>
                <a:spcPts val="600"/>
              </a:spcBef>
              <a:spcAft>
                <a:spcPts val="0"/>
              </a:spcAft>
              <a:buClr>
                <a:srgbClr val="40BAD2"/>
              </a:buClr>
              <a:buSzTx/>
              <a:buFont typeface="Wingdings 2" pitchFamily="18" charset="2"/>
              <a:buNone/>
              <a:tabLst/>
              <a:defRPr sz="1173">
                <a:solidFill>
                  <a:srgbClr val="000000"/>
                </a:solidFill>
                <a:latin typeface="Avenir Heavy"/>
                <a:ea typeface="Avenir Heavy"/>
                <a:cs typeface="Avenir Heavy"/>
                <a:sym typeface="Avenir Heavy"/>
              </a:defRPr>
            </a:pPr>
            <a:endParaRPr kumimoji="0" lang="en-US" sz="1173" b="0" i="0" u="none" strike="noStrike" kern="1200" cap="none" spc="0" normalizeH="0" baseline="0" noProof="0" dirty="0">
              <a:ln>
                <a:noFill/>
              </a:ln>
              <a:solidFill>
                <a:srgbClr val="000000"/>
              </a:solidFill>
              <a:effectLst/>
              <a:uLnTx/>
              <a:uFillTx/>
              <a:latin typeface="Arial" panose="020B0604020202020204" pitchFamily="34" charset="0"/>
              <a:ea typeface="Avenir Heavy"/>
              <a:cs typeface="Arial" panose="020B0604020202020204" pitchFamily="34" charset="0"/>
              <a:sym typeface="Avenir Heavy"/>
            </a:endParaRPr>
          </a:p>
          <a:p>
            <a:pPr marL="6477" marR="0" lvl="0" indent="0" algn="l" defTabSz="466344" rtl="0" eaLnBrk="1" fontAlgn="auto" latinLnBrk="0" hangingPunct="1">
              <a:lnSpc>
                <a:spcPct val="120000"/>
              </a:lnSpc>
              <a:spcBef>
                <a:spcPts val="600"/>
              </a:spcBef>
              <a:spcAft>
                <a:spcPts val="0"/>
              </a:spcAft>
              <a:buClr>
                <a:srgbClr val="40BAD2"/>
              </a:buClr>
              <a:buSzTx/>
              <a:buFont typeface="Wingdings 2" pitchFamily="18" charset="2"/>
              <a:buNone/>
              <a:tabLst/>
              <a:defRPr sz="1785">
                <a:solidFill>
                  <a:srgbClr val="000000"/>
                </a:solidFill>
                <a:latin typeface="Avenir Book"/>
                <a:ea typeface="Avenir Book"/>
                <a:cs typeface="Avenir Book"/>
                <a:sym typeface="Avenir Book"/>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venir Book"/>
              </a:rPr>
              <a:t>A dedicated, passionate and driven entrepreneur leading one of Tampa Bay's fastest growing media and marketing technology companies. With almost 20 years in the tech industry, Scott’s immersed himself in the ever-changing landscape of social, local and mobile trends to help businesses better connect with consumers locally and online. He lives by and instills in leadership his motto "Opportunities are not given, and they are not earned. Opportunities are created. They are created by our passion, perseverance and good will to others."</a:t>
            </a:r>
            <a:b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venir Book"/>
              </a:rPr>
            </a:b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venir Book"/>
              <a:cs typeface="Arial" panose="020B0604020202020204" pitchFamily="34" charset="0"/>
              <a:sym typeface="Avenir Book"/>
            </a:endParaRPr>
          </a:p>
        </p:txBody>
      </p:sp>
      <p:pic>
        <p:nvPicPr>
          <p:cNvPr id="5" name="Picture 4" descr="A person holding a fish&#10;&#10;Description automatically generated">
            <a:extLst>
              <a:ext uri="{FF2B5EF4-FFF2-40B4-BE49-F238E27FC236}">
                <a16:creationId xmlns:a16="http://schemas.microsoft.com/office/drawing/2014/main" id="{00775E1D-C02A-FF4F-BCBF-D04D6140E84E}"/>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704025" y="3412851"/>
            <a:ext cx="866230" cy="866230"/>
          </a:xfrm>
          <a:prstGeom prst="rect">
            <a:avLst/>
          </a:prstGeom>
          <a:ln>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12868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8" name="Rectangle 177">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 name="Rectangle 179">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2" name="Rectangle 181">
            <a:extLst>
              <a:ext uri="{FF2B5EF4-FFF2-40B4-BE49-F238E27FC236}">
                <a16:creationId xmlns:a16="http://schemas.microsoft.com/office/drawing/2014/main" id="{B4B5CC49-6FAE-42FA-99B6-A3FDA8C68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2">
            <a:extLst>
              <a:ext uri="{FF2B5EF4-FFF2-40B4-BE49-F238E27FC236}">
                <a16:creationId xmlns:a16="http://schemas.microsoft.com/office/drawing/2014/main" id="{916F5687-58D0-454B-A29D-D56009D1514D}"/>
              </a:ext>
            </a:extLst>
          </p:cNvPr>
          <p:cNvSpPr txBox="1">
            <a:spLocks/>
          </p:cNvSpPr>
          <p:nvPr/>
        </p:nvSpPr>
        <p:spPr>
          <a:xfrm>
            <a:off x="1288308" y="1126369"/>
            <a:ext cx="5509628" cy="268663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spcBef>
                <a:spcPct val="0"/>
              </a:spcBef>
              <a:spcAft>
                <a:spcPts val="600"/>
              </a:spcAft>
              <a:buNone/>
              <a:defRPr sz="1173">
                <a:solidFill>
                  <a:srgbClr val="000000"/>
                </a:solidFill>
                <a:latin typeface="Avenir Heavy"/>
                <a:ea typeface="Avenir Heavy"/>
                <a:cs typeface="Avenir Heavy"/>
                <a:sym typeface="Avenir Heavy"/>
              </a:defRPr>
            </a:pPr>
            <a:endParaRPr lang="en-US" sz="7200" spc="-100" dirty="0">
              <a:solidFill>
                <a:schemeClr val="tx1">
                  <a:lumMod val="75000"/>
                  <a:lumOff val="25000"/>
                </a:schemeClr>
              </a:solidFill>
              <a:latin typeface="+mj-lt"/>
              <a:ea typeface="+mj-ea"/>
              <a:cs typeface="+mj-cs"/>
              <a:sym typeface="Avenir Heavy"/>
            </a:endParaRPr>
          </a:p>
          <a:p>
            <a:pPr marL="6477" indent="0" algn="r">
              <a:spcBef>
                <a:spcPct val="0"/>
              </a:spcBef>
              <a:spcAft>
                <a:spcPts val="600"/>
              </a:spcAft>
              <a:buNone/>
              <a:defRPr sz="1785">
                <a:solidFill>
                  <a:srgbClr val="000000"/>
                </a:solidFill>
                <a:latin typeface="Avenir Book"/>
                <a:ea typeface="Avenir Book"/>
                <a:cs typeface="Avenir Book"/>
                <a:sym typeface="Avenir Book"/>
              </a:defRPr>
            </a:pPr>
            <a:r>
              <a:rPr lang="en-US" sz="7200" b="1" spc="-100" dirty="0">
                <a:solidFill>
                  <a:schemeClr val="tx1">
                    <a:lumMod val="75000"/>
                    <a:lumOff val="25000"/>
                  </a:schemeClr>
                </a:solidFill>
                <a:latin typeface="Avenir Book" panose="02000503020000020003" pitchFamily="2" charset="0"/>
                <a:ea typeface="+mj-ea"/>
                <a:cs typeface="+mj-cs"/>
                <a:sym typeface="Avenir Book"/>
              </a:rPr>
              <a:t>Questions?</a:t>
            </a:r>
          </a:p>
        </p:txBody>
      </p:sp>
      <p:sp>
        <p:nvSpPr>
          <p:cNvPr id="184" name="Rectangle 183">
            <a:extLst>
              <a:ext uri="{FF2B5EF4-FFF2-40B4-BE49-F238E27FC236}">
                <a16:creationId xmlns:a16="http://schemas.microsoft.com/office/drawing/2014/main" id="{E6BC9B4A-2119-4645-B4CA-7817D5FAF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6" name="Straight Connector 185">
            <a:extLst>
              <a:ext uri="{FF2B5EF4-FFF2-40B4-BE49-F238E27FC236}">
                <a16:creationId xmlns:a16="http://schemas.microsoft.com/office/drawing/2014/main" id="{158D888F-D87A-4C3C-BD82-273E4C8C5E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8" name="Rectangle 187">
            <a:extLst>
              <a:ext uri="{FF2B5EF4-FFF2-40B4-BE49-F238E27FC236}">
                <a16:creationId xmlns:a16="http://schemas.microsoft.com/office/drawing/2014/main" id="{99A2CD81-3BB6-4ED6-A50F-DC14F37A9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577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bject 2"/>
          <p:cNvSpPr/>
          <p:nvPr/>
        </p:nvSpPr>
        <p:spPr>
          <a:xfrm>
            <a:off x="0" y="5557886"/>
            <a:ext cx="12191869" cy="1309259"/>
          </a:xfrm>
          <a:prstGeom prst="rect">
            <a:avLst/>
          </a:prstGeom>
          <a:solidFill>
            <a:srgbClr val="40B9D2"/>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sz="1800" b="0" i="0" u="none" strike="noStrike" kern="1200" cap="none" spc="0" normalizeH="0" baseline="0" noProof="0">
              <a:ln>
                <a:noFill/>
              </a:ln>
              <a:solidFill>
                <a:srgbClr val="000000"/>
              </a:solidFill>
              <a:effectLst/>
              <a:uLnTx/>
              <a:uFillTx/>
              <a:latin typeface="Calibri"/>
              <a:cs typeface="Calibri"/>
              <a:sym typeface="Calibri"/>
            </a:endParaRPr>
          </a:p>
        </p:txBody>
      </p:sp>
      <p:pic>
        <p:nvPicPr>
          <p:cNvPr id="237" name="Picture 5" descr="Picture 5"/>
          <p:cNvPicPr>
            <a:picLocks noChangeAspect="1"/>
          </p:cNvPicPr>
          <p:nvPr/>
        </p:nvPicPr>
        <p:blipFill>
          <a:blip r:embed="rId2"/>
          <a:stretch>
            <a:fillRect/>
          </a:stretch>
        </p:blipFill>
        <p:spPr>
          <a:xfrm>
            <a:off x="64883" y="6099366"/>
            <a:ext cx="758635" cy="758635"/>
          </a:xfrm>
          <a:prstGeom prst="rect">
            <a:avLst/>
          </a:prstGeom>
          <a:ln w="12700">
            <a:miter lim="400000"/>
          </a:ln>
        </p:spPr>
      </p:pic>
      <p:sp>
        <p:nvSpPr>
          <p:cNvPr id="16" name="Content Placeholder 2">
            <a:extLst>
              <a:ext uri="{FF2B5EF4-FFF2-40B4-BE49-F238E27FC236}">
                <a16:creationId xmlns:a16="http://schemas.microsoft.com/office/drawing/2014/main" id="{E49374A2-F894-49BD-A688-55E5156B420B}"/>
              </a:ext>
            </a:extLst>
          </p:cNvPr>
          <p:cNvSpPr txBox="1">
            <a:spLocks/>
          </p:cNvSpPr>
          <p:nvPr/>
        </p:nvSpPr>
        <p:spPr>
          <a:xfrm>
            <a:off x="7785085" y="1044426"/>
            <a:ext cx="3774586" cy="4182933"/>
          </a:xfrm>
          <a:prstGeom prst="rect">
            <a:avLst/>
          </a:prstGeom>
        </p:spPr>
        <p:txBody>
          <a:bodyPr vert="horz" lIns="91440" tIns="45720" rIns="91440" bIns="45720" rtlCol="0" anchor="t">
            <a:normAutofit fontScale="850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60000"/>
              </a:lnSpc>
              <a:buNone/>
            </a:pPr>
            <a:r>
              <a:rPr lang="en-US" sz="1800" b="1" i="1" dirty="0">
                <a:latin typeface="Arial" panose="020B0604020202020204" pitchFamily="34" charset="0"/>
                <a:cs typeface="Arial" panose="020B0604020202020204" pitchFamily="34" charset="0"/>
              </a:rPr>
              <a:t>“Rideshare drivers are struggling to get by. Everyday there’s something negative in the news. Companies needs to take better care of their drivers. All of us rideshare drivers complain about it, unfortunately, there is nothing we can do. There are no great alternative rideshare companies to join yet.” </a:t>
            </a:r>
          </a:p>
          <a:p>
            <a:pPr marL="0" indent="0">
              <a:lnSpc>
                <a:spcPct val="120000"/>
              </a:lnSpc>
              <a:spcBef>
                <a:spcPts val="0"/>
              </a:spcBef>
              <a:buNone/>
            </a:pPr>
            <a:endParaRPr lang="en-US" sz="1800" dirty="0">
              <a:latin typeface="Arial" panose="020B0604020202020204" pitchFamily="34" charset="0"/>
              <a:cs typeface="Arial" panose="020B0604020202020204" pitchFamily="34" charset="0"/>
            </a:endParaRPr>
          </a:p>
          <a:p>
            <a:pPr marL="0" indent="0">
              <a:lnSpc>
                <a:spcPct val="120000"/>
              </a:lnSpc>
              <a:spcBef>
                <a:spcPts val="0"/>
              </a:spcBef>
              <a:buNone/>
            </a:pPr>
            <a:r>
              <a:rPr lang="en-US" sz="1800" dirty="0">
                <a:latin typeface="Arial" panose="020B0604020202020204" pitchFamily="34" charset="0"/>
                <a:cs typeface="Arial" panose="020B0604020202020204" pitchFamily="34" charset="0"/>
              </a:rPr>
              <a:t>Ryan Conner, Driver</a:t>
            </a:r>
          </a:p>
          <a:p>
            <a:pPr marL="0" indent="0">
              <a:lnSpc>
                <a:spcPct val="120000"/>
              </a:lnSpc>
              <a:spcBef>
                <a:spcPts val="0"/>
              </a:spcBef>
              <a:buNone/>
            </a:pPr>
            <a:r>
              <a:rPr lang="en-US" sz="1800" dirty="0">
                <a:latin typeface="Arial" panose="020B0604020202020204" pitchFamily="34" charset="0"/>
                <a:cs typeface="Arial" panose="020B0604020202020204" pitchFamily="34" charset="0"/>
              </a:rPr>
              <a:t>RideshareNews.org</a:t>
            </a:r>
          </a:p>
          <a:p>
            <a:pPr marL="0" indent="0">
              <a:lnSpc>
                <a:spcPct val="120000"/>
              </a:lnSpc>
              <a:spcBef>
                <a:spcPts val="0"/>
              </a:spcBef>
              <a:buNone/>
            </a:pPr>
            <a:r>
              <a:rPr lang="en-US" sz="1800" dirty="0">
                <a:latin typeface="Arial" panose="020B0604020202020204" pitchFamily="34" charset="0"/>
                <a:cs typeface="Arial" panose="020B0604020202020204" pitchFamily="34" charset="0"/>
              </a:rPr>
              <a:t>Nov 3, 2019</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a:p>
            <a:pPr marL="0" indent="0">
              <a:buNone/>
            </a:pPr>
            <a:endParaRPr lang="en-US" sz="1800" dirty="0">
              <a:solidFill>
                <a:schemeClr val="tx2"/>
              </a:solidFill>
              <a:latin typeface="Arial" panose="020B0604020202020204" pitchFamily="34" charset="0"/>
              <a:cs typeface="Arial" panose="020B0604020202020204" pitchFamily="34" charset="0"/>
            </a:endParaRPr>
          </a:p>
          <a:p>
            <a:pPr marL="0" indent="0">
              <a:buFont typeface="Wingdings 2" pitchFamily="18" charset="2"/>
              <a:buNone/>
            </a:pPr>
            <a:endParaRPr lang="en-US" b="1" dirty="0">
              <a:solidFill>
                <a:srgbClr val="FFFFFF"/>
              </a:solidFill>
            </a:endParaRPr>
          </a:p>
        </p:txBody>
      </p:sp>
    </p:spTree>
    <p:extLst>
      <p:ext uri="{BB962C8B-B14F-4D97-AF65-F5344CB8AC3E}">
        <p14:creationId xmlns:p14="http://schemas.microsoft.com/office/powerpoint/2010/main" val="2735425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339638-6510-0944-9C29-0039FDED503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 name="Content Placeholder 2">
            <a:extLst>
              <a:ext uri="{FF2B5EF4-FFF2-40B4-BE49-F238E27FC236}">
                <a16:creationId xmlns:a16="http://schemas.microsoft.com/office/drawing/2014/main" id="{5C290FC2-98CD-EB4D-9B34-A645F8126D37}"/>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0" name="Picture 9" descr="A close up of a sign&#10;&#10;Description automatically generated">
            <a:extLst>
              <a:ext uri="{FF2B5EF4-FFF2-40B4-BE49-F238E27FC236}">
                <a16:creationId xmlns:a16="http://schemas.microsoft.com/office/drawing/2014/main" id="{04F07042-B1AF-BC40-B91E-25D9B58FBA9C}"/>
              </a:ext>
            </a:extLst>
          </p:cNvPr>
          <p:cNvPicPr>
            <a:picLocks noChangeAspect="1"/>
          </p:cNvPicPr>
          <p:nvPr/>
        </p:nvPicPr>
        <p:blipFill>
          <a:blip r:embed="rId2"/>
          <a:stretch>
            <a:fillRect/>
          </a:stretch>
        </p:blipFill>
        <p:spPr>
          <a:xfrm>
            <a:off x="64883" y="6099366"/>
            <a:ext cx="758634" cy="758634"/>
          </a:xfrm>
          <a:prstGeom prst="rect">
            <a:avLst/>
          </a:prstGeom>
        </p:spPr>
      </p:pic>
      <p:sp>
        <p:nvSpPr>
          <p:cNvPr id="9" name="TextBox 8">
            <a:extLst>
              <a:ext uri="{FF2B5EF4-FFF2-40B4-BE49-F238E27FC236}">
                <a16:creationId xmlns:a16="http://schemas.microsoft.com/office/drawing/2014/main" id="{53186700-31B3-9B42-8FBF-210FA940C9CB}"/>
              </a:ext>
            </a:extLst>
          </p:cNvPr>
          <p:cNvSpPr txBox="1"/>
          <p:nvPr/>
        </p:nvSpPr>
        <p:spPr>
          <a:xfrm>
            <a:off x="2034746" y="1166842"/>
            <a:ext cx="8752702" cy="4524315"/>
          </a:xfrm>
          <a:prstGeom prst="rect">
            <a:avLst/>
          </a:prstGeom>
          <a:noFill/>
        </p:spPr>
        <p:txBody>
          <a:bodyPr wrap="square" rtlCol="0">
            <a:spAutoFit/>
          </a:bodyPr>
          <a:lstStyle/>
          <a:p>
            <a:r>
              <a:rPr lang="en-US" b="1" dirty="0">
                <a:solidFill>
                  <a:schemeClr val="tx2"/>
                </a:solidFill>
                <a:latin typeface="Avenir Heavy" panose="02000503020000020003" pitchFamily="2" charset="0"/>
              </a:rPr>
              <a:t>Company Stage:	</a:t>
            </a:r>
            <a:r>
              <a:rPr lang="en-US" dirty="0">
                <a:latin typeface="Avenir Book" panose="02000503020000020003" pitchFamily="2" charset="0"/>
              </a:rPr>
              <a:t>					</a:t>
            </a:r>
            <a:r>
              <a:rPr lang="en-US">
                <a:latin typeface="Avenir Book" panose="02000503020000020003" pitchFamily="2" charset="0"/>
              </a:rPr>
              <a:t>$500K </a:t>
            </a:r>
            <a:r>
              <a:rPr lang="en-US" dirty="0">
                <a:latin typeface="Avenir Book" panose="02000503020000020003" pitchFamily="2" charset="0"/>
              </a:rPr>
              <a:t>- $1M Trailing Annual Revenue	</a:t>
            </a:r>
          </a:p>
          <a:p>
            <a:endParaRPr lang="en-US" dirty="0">
              <a:latin typeface="Avenir Book" panose="02000503020000020003" pitchFamily="2" charset="0"/>
            </a:endParaRPr>
          </a:p>
          <a:p>
            <a:r>
              <a:rPr lang="en-US" b="1" dirty="0">
                <a:solidFill>
                  <a:schemeClr val="tx2"/>
                </a:solidFill>
                <a:latin typeface="Avenir Heavy" panose="02000503020000020003" pitchFamily="2" charset="0"/>
              </a:rPr>
              <a:t>Est. Pre-Money Valuation:</a:t>
            </a:r>
            <a:r>
              <a:rPr lang="en-US" dirty="0">
                <a:latin typeface="Avenir Book" panose="02000503020000020003" pitchFamily="2" charset="0"/>
              </a:rPr>
              <a:t>			$2.7M	</a:t>
            </a:r>
          </a:p>
          <a:p>
            <a:endParaRPr lang="en-US" dirty="0">
              <a:latin typeface="Avenir Book" panose="02000503020000020003" pitchFamily="2" charset="0"/>
            </a:endParaRPr>
          </a:p>
          <a:p>
            <a:r>
              <a:rPr lang="en-US" b="1" dirty="0">
                <a:solidFill>
                  <a:schemeClr val="tx2"/>
                </a:solidFill>
                <a:latin typeface="Avenir Heavy" panose="02000503020000020003" pitchFamily="2" charset="0"/>
              </a:rPr>
              <a:t>Previous Capital Raised:</a:t>
            </a:r>
            <a:r>
              <a:rPr lang="en-US" dirty="0">
                <a:latin typeface="Avenir Book" panose="02000503020000020003" pitchFamily="2" charset="0"/>
              </a:rPr>
              <a:t>				$0</a:t>
            </a:r>
          </a:p>
          <a:p>
            <a:endParaRPr lang="en-US" dirty="0">
              <a:latin typeface="Avenir Book" panose="02000503020000020003" pitchFamily="2" charset="0"/>
            </a:endParaRPr>
          </a:p>
          <a:p>
            <a:r>
              <a:rPr lang="en-US" b="1" dirty="0">
                <a:solidFill>
                  <a:schemeClr val="tx2"/>
                </a:solidFill>
                <a:latin typeface="Avenir Heavy" panose="02000503020000020003" pitchFamily="2" charset="0"/>
              </a:rPr>
              <a:t>Amount of Capital Seeking:</a:t>
            </a:r>
            <a:r>
              <a:rPr lang="en-US" dirty="0">
                <a:latin typeface="Avenir Book" panose="02000503020000020003" pitchFamily="2" charset="0"/>
              </a:rPr>
              <a:t>			$2M</a:t>
            </a:r>
          </a:p>
          <a:p>
            <a:endParaRPr lang="en-US" dirty="0">
              <a:latin typeface="Avenir Book" panose="02000503020000020003" pitchFamily="2" charset="0"/>
            </a:endParaRPr>
          </a:p>
          <a:p>
            <a:r>
              <a:rPr lang="en-US" b="1" dirty="0">
                <a:solidFill>
                  <a:schemeClr val="tx2"/>
                </a:solidFill>
                <a:latin typeface="Avenir Heavy" panose="02000503020000020003" pitchFamily="2" charset="0"/>
              </a:rPr>
              <a:t>Monthly Burn Rate:</a:t>
            </a:r>
            <a:r>
              <a:rPr lang="en-US" dirty="0">
                <a:latin typeface="Avenir Book" panose="02000503020000020003" pitchFamily="2" charset="0"/>
              </a:rPr>
              <a:t>					$52K</a:t>
            </a:r>
          </a:p>
          <a:p>
            <a:endParaRPr lang="en-US" dirty="0">
              <a:latin typeface="Avenir Book" panose="02000503020000020003" pitchFamily="2" charset="0"/>
            </a:endParaRPr>
          </a:p>
          <a:p>
            <a:r>
              <a:rPr lang="en-US" b="1" dirty="0">
                <a:solidFill>
                  <a:schemeClr val="tx2"/>
                </a:solidFill>
                <a:latin typeface="Avenir Heavy" panose="02000503020000020003" pitchFamily="2" charset="0"/>
              </a:rPr>
              <a:t>2019 Revenue (May – Dec.):</a:t>
            </a:r>
            <a:r>
              <a:rPr lang="en-US" dirty="0">
                <a:latin typeface="Avenir Book" panose="02000503020000020003" pitchFamily="2" charset="0"/>
              </a:rPr>
              <a:t>			$900K</a:t>
            </a:r>
          </a:p>
          <a:p>
            <a:endParaRPr lang="en-US" dirty="0">
              <a:latin typeface="Avenir Book" panose="02000503020000020003" pitchFamily="2" charset="0"/>
            </a:endParaRPr>
          </a:p>
          <a:p>
            <a:r>
              <a:rPr lang="en-US" b="1" dirty="0">
                <a:solidFill>
                  <a:schemeClr val="tx2"/>
                </a:solidFill>
                <a:latin typeface="Avenir Heavy" panose="02000503020000020003" pitchFamily="2" charset="0"/>
              </a:rPr>
              <a:t>No. of Employees:</a:t>
            </a:r>
            <a:r>
              <a:rPr lang="en-US" dirty="0">
                <a:latin typeface="Avenir Book" panose="02000503020000020003" pitchFamily="2" charset="0"/>
              </a:rPr>
              <a:t>					4</a:t>
            </a:r>
          </a:p>
          <a:p>
            <a:endParaRPr lang="en-US" dirty="0">
              <a:latin typeface="Avenir Book" panose="02000503020000020003" pitchFamily="2" charset="0"/>
            </a:endParaRPr>
          </a:p>
          <a:p>
            <a:endParaRPr lang="en-US" dirty="0">
              <a:latin typeface="Avenir Book" panose="02000503020000020003" pitchFamily="2" charset="0"/>
            </a:endParaRPr>
          </a:p>
          <a:p>
            <a:r>
              <a:rPr lang="en-US" dirty="0">
                <a:latin typeface="Avenir Book" panose="02000503020000020003" pitchFamily="2" charset="0"/>
              </a:rPr>
              <a:t>	 </a:t>
            </a:r>
          </a:p>
        </p:txBody>
      </p:sp>
    </p:spTree>
    <p:extLst>
      <p:ext uri="{BB962C8B-B14F-4D97-AF65-F5344CB8AC3E}">
        <p14:creationId xmlns:p14="http://schemas.microsoft.com/office/powerpoint/2010/main" val="620774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idx="4294967295"/>
          </p:nvPr>
        </p:nvSpPr>
        <p:spPr>
          <a:xfrm>
            <a:off x="238695" y="1285094"/>
            <a:ext cx="4857153" cy="663307"/>
          </a:xfrm>
          <a:prstGeom prst="rect">
            <a:avLst/>
          </a:prstGeom>
        </p:spPr>
        <p:txBody>
          <a:bodyPr>
            <a:normAutofit fontScale="90000"/>
          </a:bodyPr>
          <a:lstStyle>
            <a:lvl1pPr>
              <a:defRPr b="1" spc="-100">
                <a:solidFill>
                  <a:srgbClr val="002060"/>
                </a:solidFill>
                <a:latin typeface="Arial"/>
                <a:ea typeface="Arial"/>
                <a:cs typeface="Arial"/>
                <a:sym typeface="Arial"/>
              </a:defRPr>
            </a:lvl1pPr>
          </a:lstStyle>
          <a:p>
            <a:pPr algn="ctr"/>
            <a:r>
              <a:rPr lang="en-US" dirty="0">
                <a:solidFill>
                  <a:schemeClr val="accent1"/>
                </a:solidFill>
              </a:rPr>
              <a:t>Trip Fare Breakdown</a:t>
            </a:r>
            <a:br>
              <a:rPr lang="en-US" dirty="0"/>
            </a:br>
            <a:br>
              <a:rPr lang="en-US" dirty="0"/>
            </a:br>
            <a:br>
              <a:rPr lang="en-US" sz="2400" dirty="0"/>
            </a:br>
            <a:endParaRPr sz="2800" dirty="0"/>
          </a:p>
        </p:txBody>
      </p:sp>
      <p:sp>
        <p:nvSpPr>
          <p:cNvPr id="234" name="object 2"/>
          <p:cNvSpPr/>
          <p:nvPr/>
        </p:nvSpPr>
        <p:spPr>
          <a:xfrm>
            <a:off x="0" y="5562600"/>
            <a:ext cx="12191869" cy="1304545"/>
          </a:xfrm>
          <a:prstGeom prst="rect">
            <a:avLst/>
          </a:prstGeom>
          <a:solidFill>
            <a:srgbClr val="40B9D2"/>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sz="1800" b="0" i="0" u="none" strike="noStrike" kern="1200" cap="none" spc="0" normalizeH="0" baseline="0" noProof="0">
              <a:ln>
                <a:noFill/>
              </a:ln>
              <a:solidFill>
                <a:srgbClr val="000000"/>
              </a:solidFill>
              <a:effectLst/>
              <a:uLnTx/>
              <a:uFillTx/>
              <a:latin typeface="Calibri"/>
              <a:cs typeface="Calibri"/>
              <a:sym typeface="Calibri"/>
            </a:endParaRPr>
          </a:p>
        </p:txBody>
      </p:sp>
      <p:pic>
        <p:nvPicPr>
          <p:cNvPr id="237" name="Picture 5" descr="Picture 5"/>
          <p:cNvPicPr>
            <a:picLocks noChangeAspect="1"/>
          </p:cNvPicPr>
          <p:nvPr/>
        </p:nvPicPr>
        <p:blipFill>
          <a:blip r:embed="rId2"/>
          <a:stretch>
            <a:fillRect/>
          </a:stretch>
        </p:blipFill>
        <p:spPr>
          <a:xfrm>
            <a:off x="64883" y="6099366"/>
            <a:ext cx="758635" cy="758635"/>
          </a:xfrm>
          <a:prstGeom prst="rect">
            <a:avLst/>
          </a:prstGeom>
          <a:ln w="12700">
            <a:miter lim="400000"/>
          </a:ln>
        </p:spPr>
      </p:pic>
      <p:sp>
        <p:nvSpPr>
          <p:cNvPr id="22" name="Content Placeholder 2">
            <a:extLst>
              <a:ext uri="{FF2B5EF4-FFF2-40B4-BE49-F238E27FC236}">
                <a16:creationId xmlns:a16="http://schemas.microsoft.com/office/drawing/2014/main" id="{EE4F7CF3-6931-7947-8572-59399F86E0F4}"/>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lnSpc>
                <a:spcPct val="100000"/>
              </a:lnSpc>
              <a:buFont typeface="Wingdings 2" pitchFamily="18" charset="2"/>
              <a:buNone/>
            </a:pPr>
            <a:r>
              <a:rPr lang="en-US" sz="1400" b="1" dirty="0" err="1">
                <a:solidFill>
                  <a:schemeClr val="bg1"/>
                </a:solidFill>
                <a:latin typeface="Arial" panose="020B0604020202020204" pitchFamily="34" charset="0"/>
                <a:cs typeface="Arial" panose="020B0604020202020204" pitchFamily="34" charset="0"/>
              </a:rPr>
              <a:t>GoVetted</a:t>
            </a:r>
            <a:r>
              <a:rPr lang="en-US" sz="1400" b="1" dirty="0">
                <a:solidFill>
                  <a:schemeClr val="bg1"/>
                </a:solidFill>
                <a:latin typeface="Arial" panose="020B0604020202020204" pitchFamily="34" charset="0"/>
                <a:cs typeface="Arial" panose="020B0604020202020204" pitchFamily="34" charset="0"/>
              </a:rPr>
              <a:t> Technology Inc. Proprietary and Confidential.</a:t>
            </a:r>
          </a:p>
          <a:p>
            <a:endParaRPr lang="en-US" b="1" dirty="0">
              <a:solidFill>
                <a:schemeClr val="tx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3522081-46E4-D54B-B47B-7411FF1691AD}"/>
              </a:ext>
            </a:extLst>
          </p:cNvPr>
          <p:cNvSpPr txBox="1"/>
          <p:nvPr/>
        </p:nvSpPr>
        <p:spPr>
          <a:xfrm>
            <a:off x="879326" y="1356129"/>
            <a:ext cx="3356037" cy="1015663"/>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Example: 	$50</a:t>
            </a:r>
          </a:p>
          <a:p>
            <a:endParaRPr lang="en-US" dirty="0">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5776EB73-114A-CB47-B304-A59674C3C5B2}"/>
              </a:ext>
            </a:extLst>
          </p:cNvPr>
          <p:cNvGraphicFramePr/>
          <p:nvPr>
            <p:extLst>
              <p:ext uri="{D42A27DB-BD31-4B8C-83A1-F6EECF244321}">
                <p14:modId xmlns:p14="http://schemas.microsoft.com/office/powerpoint/2010/main" val="520073075"/>
              </p:ext>
            </p:extLst>
          </p:nvPr>
        </p:nvGraphicFramePr>
        <p:xfrm>
          <a:off x="3909060" y="114300"/>
          <a:ext cx="7686472" cy="540399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D6DB53E-4200-324D-B4A1-54CD7FA4AAE6}"/>
              </a:ext>
            </a:extLst>
          </p:cNvPr>
          <p:cNvSpPr txBox="1"/>
          <p:nvPr/>
        </p:nvSpPr>
        <p:spPr>
          <a:xfrm>
            <a:off x="7933007" y="1813250"/>
            <a:ext cx="1758919" cy="2771080"/>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ctr">
              <a:lnSpc>
                <a:spcPct val="150000"/>
              </a:lnSpc>
            </a:pPr>
            <a:r>
              <a:rPr lang="en-US" sz="3200" b="1" dirty="0">
                <a:latin typeface="Arial" panose="020B0604020202020204" pitchFamily="34" charset="0"/>
                <a:cs typeface="Arial" panose="020B0604020202020204" pitchFamily="34" charset="0"/>
              </a:rPr>
              <a:t>65%</a:t>
            </a:r>
          </a:p>
          <a:p>
            <a:pPr algn="ctr">
              <a:lnSpc>
                <a:spcPct val="150000"/>
              </a:lnSpc>
            </a:pPr>
            <a:r>
              <a:rPr lang="en-US" sz="3200" b="1" dirty="0">
                <a:latin typeface="Arial" panose="020B0604020202020204" pitchFamily="34" charset="0"/>
                <a:cs typeface="Arial" panose="020B0604020202020204" pitchFamily="34" charset="0"/>
              </a:rPr>
              <a:t>$32.50</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7AC7119-7EB2-B54D-86E6-CDE8B95577B1}"/>
              </a:ext>
            </a:extLst>
          </p:cNvPr>
          <p:cNvSpPr txBox="1"/>
          <p:nvPr/>
        </p:nvSpPr>
        <p:spPr>
          <a:xfrm>
            <a:off x="5727733" y="590491"/>
            <a:ext cx="1758918" cy="2505429"/>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ctr">
              <a:lnSpc>
                <a:spcPct val="150000"/>
              </a:lnSpc>
            </a:pPr>
            <a:r>
              <a:rPr lang="en-US" sz="2800" b="1" dirty="0">
                <a:latin typeface="Arial" panose="020B0604020202020204" pitchFamily="34" charset="0"/>
                <a:cs typeface="Arial" panose="020B0604020202020204" pitchFamily="34" charset="0"/>
              </a:rPr>
              <a:t>25%</a:t>
            </a:r>
          </a:p>
          <a:p>
            <a:pPr algn="ctr">
              <a:lnSpc>
                <a:spcPct val="150000"/>
              </a:lnSpc>
            </a:pPr>
            <a:r>
              <a:rPr lang="en-US" sz="2800" b="1" dirty="0">
                <a:latin typeface="Arial" panose="020B0604020202020204" pitchFamily="34" charset="0"/>
                <a:cs typeface="Arial" panose="020B0604020202020204" pitchFamily="34" charset="0"/>
              </a:rPr>
              <a:t>$12.50</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30B947BC-7648-6642-B0C4-22E06F49D515}"/>
              </a:ext>
            </a:extLst>
          </p:cNvPr>
          <p:cNvSpPr txBox="1"/>
          <p:nvPr/>
        </p:nvSpPr>
        <p:spPr>
          <a:xfrm>
            <a:off x="5277946" y="2369345"/>
            <a:ext cx="1475955" cy="1720086"/>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ctr">
              <a:lnSpc>
                <a:spcPct val="150000"/>
              </a:lnSpc>
            </a:pPr>
            <a:r>
              <a:rPr lang="en-US" b="1" dirty="0">
                <a:latin typeface="Arial" panose="020B0604020202020204" pitchFamily="34" charset="0"/>
                <a:cs typeface="Arial" panose="020B0604020202020204" pitchFamily="34" charset="0"/>
              </a:rPr>
              <a:t>10%</a:t>
            </a:r>
          </a:p>
          <a:p>
            <a:pPr algn="ctr">
              <a:lnSpc>
                <a:spcPct val="150000"/>
              </a:lnSpc>
            </a:pPr>
            <a:r>
              <a:rPr lang="en-US" b="1" dirty="0">
                <a:latin typeface="Arial" panose="020B0604020202020204" pitchFamily="34" charset="0"/>
                <a:cs typeface="Arial" panose="020B0604020202020204" pitchFamily="34" charset="0"/>
              </a:rPr>
              <a:t>$5</a:t>
            </a:r>
            <a:br>
              <a:rPr lang="en-US" sz="12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5A7C16BE-5D27-804C-9E08-B6C1DF8BB7DC}"/>
              </a:ext>
            </a:extLst>
          </p:cNvPr>
          <p:cNvCxnSpPr>
            <a:cxnSpLocks/>
          </p:cNvCxnSpPr>
          <p:nvPr/>
        </p:nvCxnSpPr>
        <p:spPr>
          <a:xfrm>
            <a:off x="6218572" y="1864455"/>
            <a:ext cx="67372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813F8D9-FF7B-CB4E-BB55-62A75DE1FBB9}"/>
              </a:ext>
            </a:extLst>
          </p:cNvPr>
          <p:cNvCxnSpPr>
            <a:cxnSpLocks/>
          </p:cNvCxnSpPr>
          <p:nvPr/>
        </p:nvCxnSpPr>
        <p:spPr>
          <a:xfrm>
            <a:off x="5784883" y="3388455"/>
            <a:ext cx="4565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6785DC-9512-4A4F-9229-177B375D5030}"/>
              </a:ext>
            </a:extLst>
          </p:cNvPr>
          <p:cNvCxnSpPr>
            <a:cxnSpLocks/>
          </p:cNvCxnSpPr>
          <p:nvPr/>
        </p:nvCxnSpPr>
        <p:spPr>
          <a:xfrm>
            <a:off x="8355330" y="3198790"/>
            <a:ext cx="8115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420A621-49D1-3745-8EE6-EB6139DF22AA}"/>
              </a:ext>
            </a:extLst>
          </p:cNvPr>
          <p:cNvSpPr txBox="1"/>
          <p:nvPr/>
        </p:nvSpPr>
        <p:spPr>
          <a:xfrm>
            <a:off x="1177848" y="2537460"/>
            <a:ext cx="2696922" cy="369332"/>
          </a:xfrm>
          <a:prstGeom prst="rect">
            <a:avLst/>
          </a:prstGeom>
          <a:solidFill>
            <a:schemeClr val="accent1"/>
          </a:solidFill>
          <a:ln>
            <a:solidFill>
              <a:schemeClr val="tx1"/>
            </a:solidFill>
          </a:ln>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Drivers</a:t>
            </a:r>
          </a:p>
        </p:txBody>
      </p:sp>
      <p:sp>
        <p:nvSpPr>
          <p:cNvPr id="27" name="TextBox 26">
            <a:extLst>
              <a:ext uri="{FF2B5EF4-FFF2-40B4-BE49-F238E27FC236}">
                <a16:creationId xmlns:a16="http://schemas.microsoft.com/office/drawing/2014/main" id="{9B6E97CA-241A-8F43-A446-0AE47CF14736}"/>
              </a:ext>
            </a:extLst>
          </p:cNvPr>
          <p:cNvSpPr txBox="1"/>
          <p:nvPr/>
        </p:nvSpPr>
        <p:spPr>
          <a:xfrm>
            <a:off x="1177848" y="3963674"/>
            <a:ext cx="2696922" cy="369332"/>
          </a:xfrm>
          <a:prstGeom prst="rect">
            <a:avLst/>
          </a:prstGeom>
          <a:solidFill>
            <a:srgbClr val="92D050"/>
          </a:solidFill>
          <a:ln>
            <a:solidFill>
              <a:schemeClr val="tx1"/>
            </a:solidFill>
          </a:ln>
        </p:spPr>
        <p:txBody>
          <a:bodyPr wrap="square" rtlCol="0">
            <a:spAutoFit/>
          </a:bodyPr>
          <a:lstStyle/>
          <a:p>
            <a:pPr algn="ctr"/>
            <a:r>
              <a:rPr lang="en-US" b="1" dirty="0" err="1">
                <a:solidFill>
                  <a:schemeClr val="bg1"/>
                </a:solidFill>
                <a:latin typeface="Arial" panose="020B0604020202020204" pitchFamily="34" charset="0"/>
                <a:cs typeface="Arial" panose="020B0604020202020204" pitchFamily="34" charset="0"/>
              </a:rPr>
              <a:t>GoVetted</a:t>
            </a:r>
            <a:endParaRPr lang="en-US" b="1" dirty="0">
              <a:solidFill>
                <a:schemeClr val="bg1"/>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7CB2CE50-8D00-6940-845C-DBC9F07013B0}"/>
              </a:ext>
            </a:extLst>
          </p:cNvPr>
          <p:cNvSpPr txBox="1"/>
          <p:nvPr/>
        </p:nvSpPr>
        <p:spPr>
          <a:xfrm>
            <a:off x="1177848" y="3248662"/>
            <a:ext cx="2696922" cy="369332"/>
          </a:xfrm>
          <a:prstGeom prst="rect">
            <a:avLst/>
          </a:prstGeom>
          <a:solidFill>
            <a:srgbClr val="FFC000"/>
          </a:solidFill>
          <a:ln>
            <a:solidFill>
              <a:schemeClr val="tx1"/>
            </a:solidFill>
          </a:ln>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Comp Plan / Marketing</a:t>
            </a:r>
          </a:p>
        </p:txBody>
      </p:sp>
    </p:spTree>
    <p:extLst>
      <p:ext uri="{BB962C8B-B14F-4D97-AF65-F5344CB8AC3E}">
        <p14:creationId xmlns:p14="http://schemas.microsoft.com/office/powerpoint/2010/main" val="2441755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car&#10;&#10;Description automatically generated">
            <a:extLst>
              <a:ext uri="{FF2B5EF4-FFF2-40B4-BE49-F238E27FC236}">
                <a16:creationId xmlns:a16="http://schemas.microsoft.com/office/drawing/2014/main" id="{C1A62A5F-B988-41CF-99DA-84937B4CE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7592" y="999603"/>
            <a:ext cx="3456008" cy="2812242"/>
          </a:xfrm>
          <a:prstGeom prst="rect">
            <a:avLst/>
          </a:prstGeom>
        </p:spPr>
      </p:pic>
      <p:sp>
        <p:nvSpPr>
          <p:cNvPr id="12" name="Title 1">
            <a:extLst>
              <a:ext uri="{FF2B5EF4-FFF2-40B4-BE49-F238E27FC236}">
                <a16:creationId xmlns:a16="http://schemas.microsoft.com/office/drawing/2014/main" id="{1FEB4640-5670-4546-8F61-721D4F3CE5C6}"/>
              </a:ext>
            </a:extLst>
          </p:cNvPr>
          <p:cNvSpPr>
            <a:spLocks noGrp="1"/>
          </p:cNvSpPr>
          <p:nvPr>
            <p:ph type="title" idx="4294967295"/>
          </p:nvPr>
        </p:nvSpPr>
        <p:spPr>
          <a:xfrm>
            <a:off x="-84904" y="371747"/>
            <a:ext cx="7570710" cy="1255713"/>
          </a:xfrm>
        </p:spPr>
        <p:txBody>
          <a:bodyPr>
            <a:normAutofit/>
          </a:bodyPr>
          <a:lstStyle/>
          <a:p>
            <a:pPr algn="ctr">
              <a:lnSpc>
                <a:spcPct val="150000"/>
              </a:lnSpc>
            </a:pPr>
            <a:r>
              <a:rPr lang="en-US" sz="2800" b="1" dirty="0">
                <a:solidFill>
                  <a:schemeClr val="accent1"/>
                </a:solidFill>
                <a:latin typeface="Arial" panose="020B0604020202020204" pitchFamily="34" charset="0"/>
                <a:cs typeface="Arial" panose="020B0604020202020204" pitchFamily="34" charset="0"/>
              </a:rPr>
              <a:t>Driver Recruitment &amp; Retention</a:t>
            </a:r>
            <a:br>
              <a:rPr lang="en-US" sz="2800" b="1" dirty="0">
                <a:solidFill>
                  <a:schemeClr val="accent1"/>
                </a:solidFill>
                <a:latin typeface="Arial" panose="020B0604020202020204" pitchFamily="34" charset="0"/>
                <a:cs typeface="Arial" panose="020B0604020202020204" pitchFamily="34" charset="0"/>
              </a:rPr>
            </a:br>
            <a:r>
              <a:rPr lang="en-US" sz="2200" b="1" dirty="0">
                <a:solidFill>
                  <a:schemeClr val="accent1"/>
                </a:solidFill>
                <a:latin typeface="Arial" panose="020B0604020202020204" pitchFamily="34" charset="0"/>
                <a:cs typeface="Arial" panose="020B0604020202020204" pitchFamily="34" charset="0"/>
              </a:rPr>
              <a:t>“Drive for Five”</a:t>
            </a:r>
          </a:p>
        </p:txBody>
      </p:sp>
      <p:sp>
        <p:nvSpPr>
          <p:cNvPr id="14" name="Rectangle 13">
            <a:extLst>
              <a:ext uri="{FF2B5EF4-FFF2-40B4-BE49-F238E27FC236}">
                <a16:creationId xmlns:a16="http://schemas.microsoft.com/office/drawing/2014/main" id="{0A0B70AA-8BC0-6949-AB5C-AD1CDF873B4C}"/>
              </a:ext>
            </a:extLst>
          </p:cNvPr>
          <p:cNvSpPr/>
          <p:nvPr/>
        </p:nvSpPr>
        <p:spPr>
          <a:xfrm>
            <a:off x="0" y="6051550"/>
            <a:ext cx="12192000" cy="806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17" name="Picture 16" descr="A close up of a sign&#10;&#10;Description automatically generated">
            <a:extLst>
              <a:ext uri="{FF2B5EF4-FFF2-40B4-BE49-F238E27FC236}">
                <a16:creationId xmlns:a16="http://schemas.microsoft.com/office/drawing/2014/main" id="{95A75F60-8180-094A-89BE-AB90F77B8173}"/>
              </a:ext>
            </a:extLst>
          </p:cNvPr>
          <p:cNvPicPr>
            <a:picLocks noChangeAspect="1"/>
          </p:cNvPicPr>
          <p:nvPr/>
        </p:nvPicPr>
        <p:blipFill>
          <a:blip r:embed="rId3"/>
          <a:stretch>
            <a:fillRect/>
          </a:stretch>
        </p:blipFill>
        <p:spPr>
          <a:xfrm>
            <a:off x="64883" y="6099366"/>
            <a:ext cx="758634" cy="758634"/>
          </a:xfrm>
          <a:prstGeom prst="rect">
            <a:avLst/>
          </a:prstGeom>
        </p:spPr>
      </p:pic>
      <p:sp>
        <p:nvSpPr>
          <p:cNvPr id="20" name="Content Placeholder 2">
            <a:extLst>
              <a:ext uri="{FF2B5EF4-FFF2-40B4-BE49-F238E27FC236}">
                <a16:creationId xmlns:a16="http://schemas.microsoft.com/office/drawing/2014/main" id="{456D9ECA-8826-684D-A786-1366CA9C864E}"/>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Content Placeholder 2">
            <a:extLst>
              <a:ext uri="{FF2B5EF4-FFF2-40B4-BE49-F238E27FC236}">
                <a16:creationId xmlns:a16="http://schemas.microsoft.com/office/drawing/2014/main" id="{137BC997-8FF0-4B2B-8607-44051C1C463F}"/>
              </a:ext>
            </a:extLst>
          </p:cNvPr>
          <p:cNvSpPr txBox="1">
            <a:spLocks/>
          </p:cNvSpPr>
          <p:nvPr/>
        </p:nvSpPr>
        <p:spPr>
          <a:xfrm>
            <a:off x="888400" y="1627460"/>
            <a:ext cx="7570710" cy="4541532"/>
          </a:xfrm>
          <a:prstGeom prst="rect">
            <a:avLst/>
          </a:prstGeom>
        </p:spPr>
        <p:txBody>
          <a:bodyPr anchor="t">
            <a:normAutofit/>
          </a:bodyP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mn-lt"/>
                <a:ea typeface="+mn-ea"/>
                <a:cs typeface="+mn-cs"/>
                <a:sym typeface="Corbel"/>
              </a:defRPr>
            </a:lvl9pPr>
          </a:lstStyle>
          <a:p>
            <a:pPr marL="457200" marR="0" lvl="0" indent="-457200" algn="l" defTabSz="914400" rtl="0" eaLnBrk="1" fontAlgn="auto" latinLnBrk="0" hangingPunct="1">
              <a:lnSpc>
                <a:spcPct val="200000"/>
              </a:lnSpc>
              <a:spcBef>
                <a:spcPts val="1200"/>
              </a:spcBef>
              <a:spcAft>
                <a:spcPts val="0"/>
              </a:spcAft>
              <a:buClr>
                <a:srgbClr val="40BAD2"/>
              </a:buClr>
              <a:buSzPct val="100000"/>
              <a:buFont typeface="+mj-lt"/>
              <a:buAutoNum type="arabicPeriod"/>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  </a:t>
            </a: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We Charge More for Vetted Service</a:t>
            </a:r>
          </a:p>
          <a:p>
            <a:pPr marL="457200" marR="0" lvl="0" indent="-457200" algn="l" defTabSz="914400" rtl="0" eaLnBrk="1" fontAlgn="auto" latinLnBrk="0" hangingPunct="1">
              <a:lnSpc>
                <a:spcPct val="200000"/>
              </a:lnSpc>
              <a:spcBef>
                <a:spcPts val="1200"/>
              </a:spcBef>
              <a:spcAft>
                <a:spcPts val="0"/>
              </a:spcAft>
              <a:buClr>
                <a:srgbClr val="40BAD2"/>
              </a:buClr>
              <a:buSzPct val="100000"/>
              <a:buFont typeface="+mj-lt"/>
              <a:buAutoNum type="arabicPeriod"/>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  We Pay </a:t>
            </a:r>
            <a:r>
              <a:rPr lang="en-US" b="1" dirty="0">
                <a:solidFill>
                  <a:srgbClr val="000000"/>
                </a:solidFill>
                <a:latin typeface="Arial" panose="020B0604020202020204" pitchFamily="34" charset="0"/>
                <a:cs typeface="Arial" panose="020B0604020202020204" pitchFamily="34" charset="0"/>
              </a:rPr>
              <a:t>M</a:t>
            </a: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ore (65%, No Fluctuations)</a:t>
            </a:r>
          </a:p>
          <a:p>
            <a:pPr marL="457200" marR="0" lvl="0" indent="-457200" algn="l" defTabSz="914400" rtl="0" eaLnBrk="1" fontAlgn="auto" latinLnBrk="0" hangingPunct="1">
              <a:lnSpc>
                <a:spcPct val="200000"/>
              </a:lnSpc>
              <a:spcBef>
                <a:spcPts val="1200"/>
              </a:spcBef>
              <a:spcAft>
                <a:spcPts val="0"/>
              </a:spcAft>
              <a:buClr>
                <a:srgbClr val="40BAD2"/>
              </a:buClr>
              <a:buSzPct val="100000"/>
              <a:buFont typeface="+mj-lt"/>
              <a:buAutoNum type="arabicPeriod"/>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  We Pay for Driver Referrals (Beginning at 4% Per Trip)</a:t>
            </a:r>
          </a:p>
          <a:p>
            <a:pPr marL="457200" marR="0" lvl="0" indent="-457200" algn="l" defTabSz="914400" rtl="0" eaLnBrk="1" fontAlgn="auto" latinLnBrk="0" hangingPunct="1">
              <a:lnSpc>
                <a:spcPct val="200000"/>
              </a:lnSpc>
              <a:spcBef>
                <a:spcPts val="1200"/>
              </a:spcBef>
              <a:spcAft>
                <a:spcPts val="0"/>
              </a:spcAft>
              <a:buClr>
                <a:srgbClr val="40BAD2"/>
              </a:buClr>
              <a:buSzPct val="100000"/>
              <a:buFont typeface="+mj-lt"/>
              <a:buAutoNum type="arabicPeriod"/>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  We Pay for Customer Referrals (1% Per Trip - Forever)</a:t>
            </a:r>
          </a:p>
          <a:p>
            <a:pPr marL="457200" marR="0" lvl="0" indent="-457200" algn="l" defTabSz="914400" rtl="0" eaLnBrk="1" fontAlgn="auto" latinLnBrk="0" hangingPunct="1">
              <a:lnSpc>
                <a:spcPct val="200000"/>
              </a:lnSpc>
              <a:spcBef>
                <a:spcPts val="1200"/>
              </a:spcBef>
              <a:spcAft>
                <a:spcPts val="0"/>
              </a:spcAft>
              <a:buClr>
                <a:srgbClr val="40BAD2"/>
              </a:buClr>
              <a:buSzPct val="100000"/>
              <a:buFont typeface="+mj-lt"/>
              <a:buAutoNum type="arabicPeriod"/>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rPr>
              <a:t>  We Pay for Concierge Referrals (5% Per Trip - Forever)</a:t>
            </a:r>
          </a:p>
          <a:p>
            <a:pPr marL="0" marR="0" lvl="0" indent="0" algn="l" defTabSz="914400" rtl="0" eaLnBrk="1" fontAlgn="auto" latinLnBrk="0" hangingPunct="1">
              <a:lnSpc>
                <a:spcPct val="220000"/>
              </a:lnSpc>
              <a:spcBef>
                <a:spcPts val="1200"/>
              </a:spcBef>
              <a:spcAft>
                <a:spcPts val="0"/>
              </a:spcAft>
              <a:buClr>
                <a:srgbClr val="40BAD2"/>
              </a:buClr>
              <a:buSzPct val="100000"/>
              <a:buFontTx/>
              <a:buNone/>
              <a:tabLst/>
              <a:defRPr/>
            </a:pPr>
            <a:endParaRPr kumimoji="0" lang="en-US" b="1" i="0" u="none" strike="noStrike" kern="1200" cap="none" spc="0" normalizeH="0" baseline="0" noProof="0" dirty="0">
              <a:ln>
                <a:noFill/>
              </a:ln>
              <a:solidFill>
                <a:srgbClr val="40BAD2"/>
              </a:solidFill>
              <a:effectLst/>
              <a:uLnTx/>
              <a:uFillTx/>
              <a:latin typeface="Arial" panose="020B0604020202020204" pitchFamily="34" charset="0"/>
              <a:ea typeface="+mn-ea"/>
              <a:cs typeface="Arial" panose="020B0604020202020204" pitchFamily="34" charset="0"/>
              <a:sym typeface="Corbel"/>
            </a:endParaRPr>
          </a:p>
        </p:txBody>
      </p:sp>
    </p:spTree>
    <p:extLst>
      <p:ext uri="{BB962C8B-B14F-4D97-AF65-F5344CB8AC3E}">
        <p14:creationId xmlns:p14="http://schemas.microsoft.com/office/powerpoint/2010/main" val="62591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 name="object 2"/>
          <p:cNvSpPr/>
          <p:nvPr/>
        </p:nvSpPr>
        <p:spPr>
          <a:xfrm>
            <a:off x="65" y="5562600"/>
            <a:ext cx="12191870" cy="1304545"/>
          </a:xfrm>
          <a:prstGeom prst="rect">
            <a:avLst/>
          </a:prstGeom>
          <a:solidFill>
            <a:srgbClr val="40B9D2"/>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sz="1800" b="0" i="0" u="none" strike="noStrike" kern="1200" cap="none" spc="0" normalizeH="0" baseline="0" noProof="0">
              <a:ln>
                <a:noFill/>
              </a:ln>
              <a:solidFill>
                <a:srgbClr val="000000"/>
              </a:solidFill>
              <a:effectLst/>
              <a:uLnTx/>
              <a:uFillTx/>
              <a:latin typeface="Calibri"/>
              <a:cs typeface="Calibri"/>
              <a:sym typeface="Calibri"/>
            </a:endParaRPr>
          </a:p>
        </p:txBody>
      </p:sp>
      <p:pic>
        <p:nvPicPr>
          <p:cNvPr id="791" name="Picture 5" descr="Picture 5"/>
          <p:cNvPicPr>
            <a:picLocks noChangeAspect="1"/>
          </p:cNvPicPr>
          <p:nvPr/>
        </p:nvPicPr>
        <p:blipFill>
          <a:blip r:embed="rId3"/>
          <a:stretch>
            <a:fillRect/>
          </a:stretch>
        </p:blipFill>
        <p:spPr>
          <a:xfrm>
            <a:off x="64883" y="6099366"/>
            <a:ext cx="758635" cy="758635"/>
          </a:xfrm>
          <a:prstGeom prst="rect">
            <a:avLst/>
          </a:prstGeom>
          <a:ln w="12700">
            <a:miter lim="400000"/>
          </a:ln>
        </p:spPr>
      </p:pic>
      <p:sp>
        <p:nvSpPr>
          <p:cNvPr id="2" name="TextBox 1">
            <a:extLst>
              <a:ext uri="{FF2B5EF4-FFF2-40B4-BE49-F238E27FC236}">
                <a16:creationId xmlns:a16="http://schemas.microsoft.com/office/drawing/2014/main" id="{797CB245-1D81-F346-B742-F5DFBC4D501D}"/>
              </a:ext>
            </a:extLst>
          </p:cNvPr>
          <p:cNvSpPr txBox="1"/>
          <p:nvPr/>
        </p:nvSpPr>
        <p:spPr>
          <a:xfrm>
            <a:off x="185737" y="5253072"/>
            <a:ext cx="5606661"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*Assumption 1 driver drives 5 trips per day paid at 65% of $15.00/Base Fare trip. </a:t>
            </a:r>
          </a:p>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endParaRPr>
          </a:p>
        </p:txBody>
      </p:sp>
      <p:sp>
        <p:nvSpPr>
          <p:cNvPr id="16" name="TextBox 15">
            <a:extLst>
              <a:ext uri="{FF2B5EF4-FFF2-40B4-BE49-F238E27FC236}">
                <a16:creationId xmlns:a16="http://schemas.microsoft.com/office/drawing/2014/main" id="{7DA88C24-2635-4844-85B6-ACECF197AC2B}"/>
              </a:ext>
            </a:extLst>
          </p:cNvPr>
          <p:cNvSpPr txBox="1"/>
          <p:nvPr/>
        </p:nvSpPr>
        <p:spPr>
          <a:xfrm>
            <a:off x="5751827" y="5272147"/>
            <a:ext cx="6334424"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**Century AND Post Century; Century level falls off once each of your drivers hits 100 trips.</a:t>
            </a:r>
          </a:p>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Corbel"/>
            </a:endParaRPr>
          </a:p>
        </p:txBody>
      </p:sp>
      <p:graphicFrame>
        <p:nvGraphicFramePr>
          <p:cNvPr id="5" name="Object 4">
            <a:extLst>
              <a:ext uri="{FF2B5EF4-FFF2-40B4-BE49-F238E27FC236}">
                <a16:creationId xmlns:a16="http://schemas.microsoft.com/office/drawing/2014/main" id="{100871E2-0DA5-BD47-A357-5E2A30E7B420}"/>
              </a:ext>
            </a:extLst>
          </p:cNvPr>
          <p:cNvGraphicFramePr>
            <a:graphicFrameLocks noChangeAspect="1"/>
          </p:cNvGraphicFramePr>
          <p:nvPr/>
        </p:nvGraphicFramePr>
        <p:xfrm>
          <a:off x="1527175" y="141288"/>
          <a:ext cx="9136063" cy="5099050"/>
        </p:xfrm>
        <a:graphic>
          <a:graphicData uri="http://schemas.openxmlformats.org/presentationml/2006/ole">
            <mc:AlternateContent xmlns:mc="http://schemas.openxmlformats.org/markup-compatibility/2006">
              <mc:Choice xmlns:v="urn:schemas-microsoft-com:vml" Requires="v">
                <p:oleObj spid="_x0000_s2261" name="Worksheet" r:id="rId4" imgW="12182446" imgH="6800862" progId="Excel.Sheet.12">
                  <p:embed/>
                </p:oleObj>
              </mc:Choice>
              <mc:Fallback>
                <p:oleObj name="Worksheet" r:id="rId4" imgW="12182446" imgH="6800862" progId="Excel.Sheet.12">
                  <p:embed/>
                  <p:pic>
                    <p:nvPicPr>
                      <p:cNvPr id="5" name="Object 4">
                        <a:extLst>
                          <a:ext uri="{FF2B5EF4-FFF2-40B4-BE49-F238E27FC236}">
                            <a16:creationId xmlns:a16="http://schemas.microsoft.com/office/drawing/2014/main" id="{100871E2-0DA5-BD47-A357-5E2A30E7B420}"/>
                          </a:ext>
                        </a:extLst>
                      </p:cNvPr>
                      <p:cNvPicPr/>
                      <p:nvPr/>
                    </p:nvPicPr>
                    <p:blipFill>
                      <a:blip r:embed="rId5"/>
                      <a:stretch>
                        <a:fillRect/>
                      </a:stretch>
                    </p:blipFill>
                    <p:spPr>
                      <a:xfrm>
                        <a:off x="1527175" y="141288"/>
                        <a:ext cx="9136063" cy="5099050"/>
                      </a:xfrm>
                      <a:prstGeom prst="rect">
                        <a:avLst/>
                      </a:prstGeom>
                    </p:spPr>
                  </p:pic>
                </p:oleObj>
              </mc:Fallback>
            </mc:AlternateContent>
          </a:graphicData>
        </a:graphic>
      </p:graphicFrame>
      <p:sp>
        <p:nvSpPr>
          <p:cNvPr id="8" name="object 3">
            <a:extLst>
              <a:ext uri="{FF2B5EF4-FFF2-40B4-BE49-F238E27FC236}">
                <a16:creationId xmlns:a16="http://schemas.microsoft.com/office/drawing/2014/main" id="{9AA78BF8-00E0-4CAB-9C27-99C0B2F7C1A6}"/>
              </a:ext>
            </a:extLst>
          </p:cNvPr>
          <p:cNvSpPr txBox="1"/>
          <p:nvPr/>
        </p:nvSpPr>
        <p:spPr>
          <a:xfrm>
            <a:off x="6653339" y="5804351"/>
            <a:ext cx="12062131"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indent="12700" defTabSz="914400">
              <a:spcBef>
                <a:spcPts val="100"/>
              </a:spcBef>
              <a:defRPr sz="5300" spc="-305">
                <a:solidFill>
                  <a:srgbClr val="FFFFFF"/>
                </a:solidFill>
                <a:latin typeface="Avenir Black"/>
                <a:ea typeface="Avenir Black"/>
                <a:cs typeface="Avenir Black"/>
                <a:sym typeface="Avenir Black"/>
              </a:defRPr>
            </a:lvl1pPr>
          </a:lstStyle>
          <a:p>
            <a:pPr marL="0" marR="0" lvl="0" indent="12700" algn="l" defTabSz="914400" rtl="0" eaLnBrk="1" fontAlgn="auto" latinLnBrk="0" hangingPunct="1">
              <a:lnSpc>
                <a:spcPct val="100000"/>
              </a:lnSpc>
              <a:spcBef>
                <a:spcPts val="100"/>
              </a:spcBef>
              <a:spcAft>
                <a:spcPts val="0"/>
              </a:spcAft>
              <a:buClrTx/>
              <a:buSzTx/>
              <a:buFontTx/>
              <a:buNone/>
              <a:tabLst/>
              <a:defRPr/>
            </a:pPr>
            <a:r>
              <a:rPr kumimoji="0" lang="en-US" sz="2800" b="1" i="0" u="none" strike="noStrike" kern="1200" cap="none" spc="-15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lack"/>
              </a:rPr>
              <a:t>Driver </a:t>
            </a:r>
            <a:r>
              <a:rPr kumimoji="0" sz="2800" b="1" i="0" u="none" strike="noStrike" kern="1200" cap="none" spc="-15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lack"/>
              </a:rPr>
              <a:t>Compensation Plan</a:t>
            </a:r>
            <a:r>
              <a:rPr kumimoji="0" lang="en-US" sz="2800" b="1" i="0" u="none" strike="noStrike" kern="1200" cap="none" spc="-15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lack"/>
              </a:rPr>
              <a:t> Example</a:t>
            </a:r>
            <a:endParaRPr kumimoji="0" sz="2800" b="1" i="0" u="none" strike="noStrike" kern="1200" cap="none" spc="-15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Black"/>
            </a:endParaRPr>
          </a:p>
        </p:txBody>
      </p:sp>
      <p:sp>
        <p:nvSpPr>
          <p:cNvPr id="9" name="Content Placeholder 2">
            <a:extLst>
              <a:ext uri="{FF2B5EF4-FFF2-40B4-BE49-F238E27FC236}">
                <a16:creationId xmlns:a16="http://schemas.microsoft.com/office/drawing/2014/main" id="{E76AF698-F694-4F4E-BD59-3D1CD6B29EBA}"/>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r" defTabSz="914400" rtl="0" eaLnBrk="1" fontAlgn="auto" latinLnBrk="0" hangingPunct="1">
              <a:lnSpc>
                <a:spcPct val="100000"/>
              </a:lnSpc>
              <a:spcBef>
                <a:spcPts val="1200"/>
              </a:spcBef>
              <a:spcAft>
                <a:spcPts val="0"/>
              </a:spcAft>
              <a:buClr>
                <a:srgbClr val="40BAD2"/>
              </a:buClr>
              <a:buSzTx/>
              <a:buFont typeface="Wingdings 2" pitchFamily="18" charset="2"/>
              <a:buNone/>
              <a:tabLst/>
              <a:defRPr/>
            </a:pP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GoVetted</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Technology Inc. Proprietary and Confidential.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73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idx="4294967295"/>
          </p:nvPr>
        </p:nvSpPr>
        <p:spPr>
          <a:xfrm>
            <a:off x="3886797" y="869051"/>
            <a:ext cx="4326834" cy="663307"/>
          </a:xfrm>
          <a:prstGeom prst="rect">
            <a:avLst/>
          </a:prstGeom>
        </p:spPr>
        <p:txBody>
          <a:bodyPr>
            <a:normAutofit fontScale="90000"/>
          </a:bodyPr>
          <a:lstStyle>
            <a:lvl1pPr>
              <a:defRPr b="1" spc="-100">
                <a:solidFill>
                  <a:srgbClr val="002060"/>
                </a:solidFill>
                <a:latin typeface="Arial"/>
                <a:ea typeface="Arial"/>
                <a:cs typeface="Arial"/>
                <a:sym typeface="Arial"/>
              </a:defRPr>
            </a:lvl1pPr>
          </a:lstStyle>
          <a:p>
            <a:pPr algn="ctr"/>
            <a:r>
              <a:rPr lang="en-US" dirty="0">
                <a:solidFill>
                  <a:schemeClr val="accent1"/>
                </a:solidFill>
              </a:rPr>
              <a:t>Pro Forma</a:t>
            </a:r>
            <a:br>
              <a:rPr lang="en-US" dirty="0"/>
            </a:br>
            <a:br>
              <a:rPr lang="en-US" dirty="0"/>
            </a:br>
            <a:br>
              <a:rPr lang="en-US" sz="2400" dirty="0"/>
            </a:br>
            <a:endParaRPr sz="2800" dirty="0"/>
          </a:p>
        </p:txBody>
      </p:sp>
      <p:sp>
        <p:nvSpPr>
          <p:cNvPr id="234" name="object 2"/>
          <p:cNvSpPr/>
          <p:nvPr/>
        </p:nvSpPr>
        <p:spPr>
          <a:xfrm>
            <a:off x="0" y="5562600"/>
            <a:ext cx="12191869" cy="1304545"/>
          </a:xfrm>
          <a:prstGeom prst="rect">
            <a:avLst/>
          </a:prstGeom>
          <a:solidFill>
            <a:srgbClr val="40B9D2"/>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sz="1800" b="0" i="0" u="none" strike="noStrike" kern="1200" cap="none" spc="0" normalizeH="0" baseline="0" noProof="0">
              <a:ln>
                <a:noFill/>
              </a:ln>
              <a:solidFill>
                <a:srgbClr val="000000"/>
              </a:solidFill>
              <a:effectLst/>
              <a:uLnTx/>
              <a:uFillTx/>
              <a:latin typeface="Calibri"/>
              <a:cs typeface="Calibri"/>
              <a:sym typeface="Calibri"/>
            </a:endParaRPr>
          </a:p>
        </p:txBody>
      </p:sp>
      <p:pic>
        <p:nvPicPr>
          <p:cNvPr id="237" name="Picture 5" descr="Picture 5"/>
          <p:cNvPicPr>
            <a:picLocks noChangeAspect="1"/>
          </p:cNvPicPr>
          <p:nvPr/>
        </p:nvPicPr>
        <p:blipFill>
          <a:blip r:embed="rId2"/>
          <a:stretch>
            <a:fillRect/>
          </a:stretch>
        </p:blipFill>
        <p:spPr>
          <a:xfrm>
            <a:off x="64883" y="6099366"/>
            <a:ext cx="758635" cy="758635"/>
          </a:xfrm>
          <a:prstGeom prst="rect">
            <a:avLst/>
          </a:prstGeom>
          <a:ln w="12700">
            <a:miter lim="400000"/>
          </a:ln>
        </p:spPr>
      </p:pic>
      <p:sp>
        <p:nvSpPr>
          <p:cNvPr id="22" name="Content Placeholder 2">
            <a:extLst>
              <a:ext uri="{FF2B5EF4-FFF2-40B4-BE49-F238E27FC236}">
                <a16:creationId xmlns:a16="http://schemas.microsoft.com/office/drawing/2014/main" id="{EE4F7CF3-6931-7947-8572-59399F86E0F4}"/>
              </a:ext>
            </a:extLst>
          </p:cNvPr>
          <p:cNvSpPr txBox="1">
            <a:spLocks/>
          </p:cNvSpPr>
          <p:nvPr/>
        </p:nvSpPr>
        <p:spPr>
          <a:xfrm>
            <a:off x="6249363" y="6330744"/>
            <a:ext cx="5916133" cy="689008"/>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r">
              <a:lnSpc>
                <a:spcPct val="100000"/>
              </a:lnSpc>
              <a:buFont typeface="Wingdings 2" pitchFamily="18" charset="2"/>
              <a:buNone/>
            </a:pPr>
            <a:r>
              <a:rPr lang="en-US" sz="1400" b="1" dirty="0" err="1">
                <a:solidFill>
                  <a:schemeClr val="bg1"/>
                </a:solidFill>
                <a:latin typeface="Arial" panose="020B0604020202020204" pitchFamily="34" charset="0"/>
                <a:cs typeface="Arial" panose="020B0604020202020204" pitchFamily="34" charset="0"/>
              </a:rPr>
              <a:t>GoVetted</a:t>
            </a:r>
            <a:r>
              <a:rPr lang="en-US" sz="1400" b="1" dirty="0">
                <a:solidFill>
                  <a:schemeClr val="bg1"/>
                </a:solidFill>
                <a:latin typeface="Arial" panose="020B0604020202020204" pitchFamily="34" charset="0"/>
                <a:cs typeface="Arial" panose="020B0604020202020204" pitchFamily="34" charset="0"/>
              </a:rPr>
              <a:t> Technology Inc. Proprietary and Confidential.</a:t>
            </a:r>
          </a:p>
          <a:p>
            <a:endParaRPr lang="en-US" b="1" dirty="0">
              <a:solidFill>
                <a:schemeClr val="tx1"/>
              </a:solidFill>
              <a:latin typeface="Arial" panose="020B0604020202020204" pitchFamily="34" charset="0"/>
              <a:cs typeface="Arial" panose="020B0604020202020204" pitchFamily="34" charset="0"/>
            </a:endParaRPr>
          </a:p>
        </p:txBody>
      </p:sp>
      <p:pic>
        <p:nvPicPr>
          <p:cNvPr id="3" name="Picture 2" descr="A screenshot of a cell phone&#10;&#10;Description automatically generated">
            <a:extLst>
              <a:ext uri="{FF2B5EF4-FFF2-40B4-BE49-F238E27FC236}">
                <a16:creationId xmlns:a16="http://schemas.microsoft.com/office/drawing/2014/main" id="{18B118D2-4B9F-444D-8593-616932D4B3CC}"/>
              </a:ext>
            </a:extLst>
          </p:cNvPr>
          <p:cNvPicPr>
            <a:picLocks noChangeAspect="1"/>
          </p:cNvPicPr>
          <p:nvPr/>
        </p:nvPicPr>
        <p:blipFill>
          <a:blip r:embed="rId3"/>
          <a:stretch>
            <a:fillRect/>
          </a:stretch>
        </p:blipFill>
        <p:spPr>
          <a:xfrm>
            <a:off x="331350" y="1111782"/>
            <a:ext cx="11575020" cy="4180308"/>
          </a:xfrm>
          <a:prstGeom prst="rect">
            <a:avLst/>
          </a:prstGeom>
        </p:spPr>
      </p:pic>
    </p:spTree>
    <p:extLst>
      <p:ext uri="{BB962C8B-B14F-4D97-AF65-F5344CB8AC3E}">
        <p14:creationId xmlns:p14="http://schemas.microsoft.com/office/powerpoint/2010/main" val="2139262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188"/>
          <p:cNvSpPr txBox="1">
            <a:spLocks noGrp="1"/>
          </p:cNvSpPr>
          <p:nvPr>
            <p:ph type="title" idx="4294967295"/>
          </p:nvPr>
        </p:nvSpPr>
        <p:spPr>
          <a:xfrm>
            <a:off x="3218062" y="805163"/>
            <a:ext cx="5680075" cy="763588"/>
          </a:xfrm>
          <a:prstGeom prst="rect">
            <a:avLst/>
          </a:prstGeom>
        </p:spPr>
        <p:txBody>
          <a:bodyPr spcFirstLastPara="1" vert="horz" wrap="square" lIns="121900" tIns="121900" rIns="121900" bIns="121900" rtlCol="0" anchor="t" anchorCtr="0">
            <a:noAutofit/>
          </a:bodyPr>
          <a:lstStyle/>
          <a:p>
            <a:pPr algn="ctr"/>
            <a:r>
              <a:rPr lang="en" sz="3200" b="1" dirty="0">
                <a:solidFill>
                  <a:schemeClr val="tx2"/>
                </a:solidFill>
                <a:latin typeface="Arial" panose="020B0604020202020204" pitchFamily="34" charset="0"/>
                <a:cs typeface="Arial" panose="020B0604020202020204" pitchFamily="34" charset="0"/>
              </a:rPr>
              <a:t>Go To Market Strategy</a:t>
            </a:r>
            <a:endParaRPr sz="3200" b="1" dirty="0">
              <a:solidFill>
                <a:schemeClr val="tx2"/>
              </a:solidFill>
              <a:latin typeface="Arial" panose="020B0604020202020204" pitchFamily="34" charset="0"/>
              <a:cs typeface="Arial" panose="020B0604020202020204" pitchFamily="34" charset="0"/>
            </a:endParaRPr>
          </a:p>
        </p:txBody>
      </p:sp>
      <p:cxnSp>
        <p:nvCxnSpPr>
          <p:cNvPr id="1029" name="Google Shape;1029;p188"/>
          <p:cNvCxnSpPr/>
          <p:nvPr/>
        </p:nvCxnSpPr>
        <p:spPr>
          <a:xfrm>
            <a:off x="6377093" y="2291705"/>
            <a:ext cx="0" cy="6066400"/>
          </a:xfrm>
          <a:prstGeom prst="straightConnector1">
            <a:avLst/>
          </a:prstGeom>
          <a:noFill/>
          <a:ln w="9525" cap="flat" cmpd="sng">
            <a:solidFill>
              <a:srgbClr val="FFFFFF"/>
            </a:solidFill>
            <a:prstDash val="dash"/>
            <a:round/>
            <a:headEnd type="none" w="sm" len="sm"/>
            <a:tailEnd type="none" w="sm" len="sm"/>
          </a:ln>
        </p:spPr>
      </p:cxnSp>
      <p:cxnSp>
        <p:nvCxnSpPr>
          <p:cNvPr id="1030" name="Google Shape;1030;p188"/>
          <p:cNvCxnSpPr/>
          <p:nvPr/>
        </p:nvCxnSpPr>
        <p:spPr>
          <a:xfrm>
            <a:off x="10976187" y="2291705"/>
            <a:ext cx="0" cy="6066400"/>
          </a:xfrm>
          <a:prstGeom prst="straightConnector1">
            <a:avLst/>
          </a:prstGeom>
          <a:noFill/>
          <a:ln w="9525" cap="flat" cmpd="sng">
            <a:solidFill>
              <a:srgbClr val="FFFFFF"/>
            </a:solidFill>
            <a:prstDash val="dash"/>
            <a:round/>
            <a:headEnd type="none" w="sm" len="sm"/>
            <a:tailEnd type="none" w="sm" len="sm"/>
          </a:ln>
        </p:spPr>
      </p:cxnSp>
      <p:grpSp>
        <p:nvGrpSpPr>
          <p:cNvPr id="1031" name="Google Shape;1031;p188"/>
          <p:cNvGrpSpPr/>
          <p:nvPr/>
        </p:nvGrpSpPr>
        <p:grpSpPr>
          <a:xfrm>
            <a:off x="4892791" y="1972684"/>
            <a:ext cx="4145468" cy="736505"/>
            <a:chOff x="2995982" y="1272379"/>
            <a:chExt cx="2097202" cy="372600"/>
          </a:xfrm>
        </p:grpSpPr>
        <p:grpSp>
          <p:nvGrpSpPr>
            <p:cNvPr id="1032" name="Google Shape;1032;p188"/>
            <p:cNvGrpSpPr/>
            <p:nvPr/>
          </p:nvGrpSpPr>
          <p:grpSpPr>
            <a:xfrm>
              <a:off x="2995982" y="1290233"/>
              <a:ext cx="333709" cy="336907"/>
              <a:chOff x="3124938" y="-99936"/>
              <a:chExt cx="496887" cy="501649"/>
            </a:xfrm>
          </p:grpSpPr>
          <p:sp>
            <p:nvSpPr>
              <p:cNvPr id="1033" name="Google Shape;1033;p188"/>
              <p:cNvSpPr/>
              <p:nvPr/>
            </p:nvSpPr>
            <p:spPr>
              <a:xfrm>
                <a:off x="3166213" y="212801"/>
                <a:ext cx="82500" cy="85800"/>
              </a:xfrm>
              <a:prstGeom prst="ellipse">
                <a:avLst/>
              </a:pr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34" name="Google Shape;1034;p188"/>
              <p:cNvSpPr/>
              <p:nvPr/>
            </p:nvSpPr>
            <p:spPr>
              <a:xfrm>
                <a:off x="3124938" y="317576"/>
                <a:ext cx="165100" cy="84137"/>
              </a:xfrm>
              <a:custGeom>
                <a:avLst/>
                <a:gdLst/>
                <a:ahLst/>
                <a:cxnLst/>
                <a:rect l="l" t="t" r="r" b="b"/>
                <a:pathLst>
                  <a:path w="44" h="22" extrusionOk="0">
                    <a:moveTo>
                      <a:pt x="33" y="0"/>
                    </a:moveTo>
                    <a:cubicBezTo>
                      <a:pt x="11" y="0"/>
                      <a:pt x="11" y="0"/>
                      <a:pt x="11" y="0"/>
                    </a:cubicBezTo>
                    <a:cubicBezTo>
                      <a:pt x="5" y="0"/>
                      <a:pt x="0" y="5"/>
                      <a:pt x="0" y="11"/>
                    </a:cubicBezTo>
                    <a:cubicBezTo>
                      <a:pt x="0" y="22"/>
                      <a:pt x="0" y="22"/>
                      <a:pt x="0" y="22"/>
                    </a:cubicBezTo>
                    <a:cubicBezTo>
                      <a:pt x="44" y="22"/>
                      <a:pt x="44" y="22"/>
                      <a:pt x="44" y="22"/>
                    </a:cubicBezTo>
                    <a:cubicBezTo>
                      <a:pt x="44" y="11"/>
                      <a:pt x="44" y="11"/>
                      <a:pt x="44" y="11"/>
                    </a:cubicBezTo>
                    <a:cubicBezTo>
                      <a:pt x="44" y="5"/>
                      <a:pt x="39" y="0"/>
                      <a:pt x="33" y="0"/>
                    </a:cubicBezTo>
                    <a:close/>
                  </a:path>
                </a:pathLst>
              </a:cu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35" name="Google Shape;1035;p188"/>
              <p:cNvSpPr/>
              <p:nvPr/>
            </p:nvSpPr>
            <p:spPr>
              <a:xfrm>
                <a:off x="3331313" y="-99936"/>
                <a:ext cx="82500" cy="84000"/>
              </a:xfrm>
              <a:prstGeom prst="ellipse">
                <a:avLst/>
              </a:pr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36" name="Google Shape;1036;p188"/>
              <p:cNvSpPr/>
              <p:nvPr/>
            </p:nvSpPr>
            <p:spPr>
              <a:xfrm>
                <a:off x="3496413" y="212801"/>
                <a:ext cx="84000" cy="85800"/>
              </a:xfrm>
              <a:prstGeom prst="ellipse">
                <a:avLst/>
              </a:pr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37" name="Google Shape;1037;p188"/>
              <p:cNvSpPr/>
              <p:nvPr/>
            </p:nvSpPr>
            <p:spPr>
              <a:xfrm>
                <a:off x="3455139" y="317573"/>
                <a:ext cx="166686" cy="84137"/>
              </a:xfrm>
              <a:custGeom>
                <a:avLst/>
                <a:gdLst/>
                <a:ahLst/>
                <a:cxnLst/>
                <a:rect l="l" t="t" r="r" b="b"/>
                <a:pathLst>
                  <a:path w="44" h="22" extrusionOk="0">
                    <a:moveTo>
                      <a:pt x="33" y="0"/>
                    </a:moveTo>
                    <a:cubicBezTo>
                      <a:pt x="11" y="0"/>
                      <a:pt x="11" y="0"/>
                      <a:pt x="11" y="0"/>
                    </a:cubicBezTo>
                    <a:cubicBezTo>
                      <a:pt x="5" y="0"/>
                      <a:pt x="0" y="5"/>
                      <a:pt x="0" y="11"/>
                    </a:cubicBezTo>
                    <a:cubicBezTo>
                      <a:pt x="0" y="22"/>
                      <a:pt x="0" y="22"/>
                      <a:pt x="0" y="22"/>
                    </a:cubicBezTo>
                    <a:cubicBezTo>
                      <a:pt x="44" y="22"/>
                      <a:pt x="44" y="22"/>
                      <a:pt x="44" y="22"/>
                    </a:cubicBezTo>
                    <a:cubicBezTo>
                      <a:pt x="44" y="11"/>
                      <a:pt x="44" y="11"/>
                      <a:pt x="44" y="11"/>
                    </a:cubicBezTo>
                    <a:cubicBezTo>
                      <a:pt x="44" y="5"/>
                      <a:pt x="39" y="0"/>
                      <a:pt x="33" y="0"/>
                    </a:cubicBezTo>
                    <a:close/>
                  </a:path>
                </a:pathLst>
              </a:cu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38" name="Google Shape;1038;p188"/>
              <p:cNvSpPr/>
              <p:nvPr/>
            </p:nvSpPr>
            <p:spPr>
              <a:xfrm>
                <a:off x="3207488" y="3251"/>
                <a:ext cx="331787" cy="171450"/>
              </a:xfrm>
              <a:custGeom>
                <a:avLst/>
                <a:gdLst/>
                <a:ahLst/>
                <a:cxnLst/>
                <a:rect l="l" t="t" r="r" b="b"/>
                <a:pathLst>
                  <a:path w="88" h="45" extrusionOk="0">
                    <a:moveTo>
                      <a:pt x="82" y="44"/>
                    </a:moveTo>
                    <a:cubicBezTo>
                      <a:pt x="83" y="44"/>
                      <a:pt x="85" y="44"/>
                      <a:pt x="86" y="43"/>
                    </a:cubicBezTo>
                    <a:cubicBezTo>
                      <a:pt x="88" y="41"/>
                      <a:pt x="88" y="38"/>
                      <a:pt x="87" y="35"/>
                    </a:cubicBezTo>
                    <a:cubicBezTo>
                      <a:pt x="62" y="3"/>
                      <a:pt x="62" y="3"/>
                      <a:pt x="62" y="3"/>
                    </a:cubicBezTo>
                    <a:cubicBezTo>
                      <a:pt x="61" y="1"/>
                      <a:pt x="59" y="0"/>
                      <a:pt x="58" y="0"/>
                    </a:cubicBezTo>
                    <a:cubicBezTo>
                      <a:pt x="30" y="0"/>
                      <a:pt x="30" y="0"/>
                      <a:pt x="30" y="0"/>
                    </a:cubicBezTo>
                    <a:cubicBezTo>
                      <a:pt x="29" y="0"/>
                      <a:pt x="27" y="1"/>
                      <a:pt x="26" y="3"/>
                    </a:cubicBezTo>
                    <a:cubicBezTo>
                      <a:pt x="1" y="35"/>
                      <a:pt x="1" y="35"/>
                      <a:pt x="1" y="35"/>
                    </a:cubicBezTo>
                    <a:cubicBezTo>
                      <a:pt x="0" y="38"/>
                      <a:pt x="0" y="41"/>
                      <a:pt x="3" y="43"/>
                    </a:cubicBezTo>
                    <a:cubicBezTo>
                      <a:pt x="5" y="45"/>
                      <a:pt x="8" y="44"/>
                      <a:pt x="10" y="42"/>
                    </a:cubicBezTo>
                    <a:cubicBezTo>
                      <a:pt x="28" y="19"/>
                      <a:pt x="28" y="19"/>
                      <a:pt x="28" y="19"/>
                    </a:cubicBezTo>
                    <a:cubicBezTo>
                      <a:pt x="28" y="39"/>
                      <a:pt x="28" y="39"/>
                      <a:pt x="28" y="39"/>
                    </a:cubicBezTo>
                    <a:cubicBezTo>
                      <a:pt x="60" y="39"/>
                      <a:pt x="60" y="39"/>
                      <a:pt x="60" y="39"/>
                    </a:cubicBezTo>
                    <a:cubicBezTo>
                      <a:pt x="60" y="19"/>
                      <a:pt x="60" y="19"/>
                      <a:pt x="60" y="19"/>
                    </a:cubicBezTo>
                    <a:cubicBezTo>
                      <a:pt x="78" y="42"/>
                      <a:pt x="78" y="42"/>
                      <a:pt x="78" y="42"/>
                    </a:cubicBezTo>
                    <a:cubicBezTo>
                      <a:pt x="79" y="43"/>
                      <a:pt x="81" y="44"/>
                      <a:pt x="82" y="44"/>
                    </a:cubicBezTo>
                    <a:close/>
                  </a:path>
                </a:pathLst>
              </a:cu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39" name="Google Shape;1039;p188"/>
              <p:cNvSpPr/>
              <p:nvPr/>
            </p:nvSpPr>
            <p:spPr>
              <a:xfrm>
                <a:off x="3355125" y="193751"/>
                <a:ext cx="41275" cy="207962"/>
              </a:xfrm>
              <a:custGeom>
                <a:avLst/>
                <a:gdLst/>
                <a:ahLst/>
                <a:cxnLst/>
                <a:rect l="l" t="t" r="r" b="b"/>
                <a:pathLst>
                  <a:path w="11" h="54" extrusionOk="0">
                    <a:moveTo>
                      <a:pt x="5" y="0"/>
                    </a:moveTo>
                    <a:cubicBezTo>
                      <a:pt x="2" y="0"/>
                      <a:pt x="0" y="2"/>
                      <a:pt x="0" y="5"/>
                    </a:cubicBezTo>
                    <a:cubicBezTo>
                      <a:pt x="0" y="54"/>
                      <a:pt x="0" y="54"/>
                      <a:pt x="0" y="54"/>
                    </a:cubicBezTo>
                    <a:cubicBezTo>
                      <a:pt x="11" y="54"/>
                      <a:pt x="11" y="54"/>
                      <a:pt x="11" y="54"/>
                    </a:cubicBezTo>
                    <a:cubicBezTo>
                      <a:pt x="11" y="5"/>
                      <a:pt x="11" y="5"/>
                      <a:pt x="11" y="5"/>
                    </a:cubicBezTo>
                    <a:cubicBezTo>
                      <a:pt x="11" y="2"/>
                      <a:pt x="8" y="0"/>
                      <a:pt x="5" y="0"/>
                    </a:cubicBezTo>
                    <a:close/>
                  </a:path>
                </a:pathLst>
              </a:custGeom>
              <a:solidFill>
                <a:srgbClr val="F19D19"/>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grpSp>
        <p:sp>
          <p:nvSpPr>
            <p:cNvPr id="1040" name="Google Shape;1040;p188"/>
            <p:cNvSpPr txBox="1"/>
            <p:nvPr/>
          </p:nvSpPr>
          <p:spPr>
            <a:xfrm>
              <a:off x="3334883" y="1272379"/>
              <a:ext cx="1758300" cy="372600"/>
            </a:xfrm>
            <a:prstGeom prst="rect">
              <a:avLst/>
            </a:prstGeom>
            <a:noFill/>
            <a:ln>
              <a:noFill/>
            </a:ln>
          </p:spPr>
          <p:txBody>
            <a:bodyPr spcFirstLastPara="1" wrap="square" lIns="121900" tIns="0" rIns="0" bIns="0" anchor="b" anchorCtr="0">
              <a:noAutofit/>
            </a:bodyPr>
            <a:lstStyle/>
            <a:p>
              <a:pPr>
                <a:buClr>
                  <a:srgbClr val="000000"/>
                </a:buClr>
                <a:buSzPts val="1300"/>
              </a:pPr>
              <a:r>
                <a:rPr lang="en" sz="1733" b="1" dirty="0"/>
                <a:t>Launch</a:t>
              </a:r>
              <a:endParaRPr sz="1733" b="1" dirty="0">
                <a:solidFill>
                  <a:srgbClr val="000000"/>
                </a:solidFill>
                <a:latin typeface="Arial"/>
                <a:ea typeface="Arial"/>
                <a:cs typeface="Arial"/>
                <a:sym typeface="Arial"/>
              </a:endParaRPr>
            </a:p>
          </p:txBody>
        </p:sp>
      </p:grpSp>
      <p:grpSp>
        <p:nvGrpSpPr>
          <p:cNvPr id="1041" name="Google Shape;1041;p188"/>
          <p:cNvGrpSpPr/>
          <p:nvPr/>
        </p:nvGrpSpPr>
        <p:grpSpPr>
          <a:xfrm>
            <a:off x="8671969" y="1935962"/>
            <a:ext cx="4183984" cy="763645"/>
            <a:chOff x="6508214" y="863404"/>
            <a:chExt cx="2116686" cy="386330"/>
          </a:xfrm>
        </p:grpSpPr>
        <p:grpSp>
          <p:nvGrpSpPr>
            <p:cNvPr id="1042" name="Google Shape;1042;p188"/>
            <p:cNvGrpSpPr/>
            <p:nvPr/>
          </p:nvGrpSpPr>
          <p:grpSpPr>
            <a:xfrm>
              <a:off x="6508214" y="863404"/>
              <a:ext cx="353544" cy="368134"/>
              <a:chOff x="7545388" y="-701675"/>
              <a:chExt cx="500062" cy="520699"/>
            </a:xfrm>
          </p:grpSpPr>
          <p:sp>
            <p:nvSpPr>
              <p:cNvPr id="1043" name="Google Shape;1043;p188"/>
              <p:cNvSpPr/>
              <p:nvPr/>
            </p:nvSpPr>
            <p:spPr>
              <a:xfrm>
                <a:off x="7591425" y="-701675"/>
                <a:ext cx="115800" cy="119100"/>
              </a:xfrm>
              <a:prstGeom prst="ellipse">
                <a:avLst/>
              </a:prstGeom>
              <a:solidFill>
                <a:srgbClr val="8BC145"/>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44" name="Google Shape;1044;p188"/>
              <p:cNvSpPr/>
              <p:nvPr/>
            </p:nvSpPr>
            <p:spPr>
              <a:xfrm>
                <a:off x="7545388" y="-563563"/>
                <a:ext cx="203200" cy="382587"/>
              </a:xfrm>
              <a:custGeom>
                <a:avLst/>
                <a:gdLst/>
                <a:ahLst/>
                <a:cxnLst/>
                <a:rect l="l" t="t" r="r" b="b"/>
                <a:pathLst>
                  <a:path w="54" h="100" extrusionOk="0">
                    <a:moveTo>
                      <a:pt x="49" y="0"/>
                    </a:moveTo>
                    <a:cubicBezTo>
                      <a:pt x="41" y="0"/>
                      <a:pt x="41" y="0"/>
                      <a:pt x="41" y="0"/>
                    </a:cubicBezTo>
                    <a:cubicBezTo>
                      <a:pt x="34" y="0"/>
                      <a:pt x="34" y="0"/>
                      <a:pt x="34" y="0"/>
                    </a:cubicBezTo>
                    <a:cubicBezTo>
                      <a:pt x="34" y="0"/>
                      <a:pt x="34" y="0"/>
                      <a:pt x="34" y="0"/>
                    </a:cubicBezTo>
                    <a:cubicBezTo>
                      <a:pt x="33" y="1"/>
                      <a:pt x="30" y="4"/>
                      <a:pt x="30" y="4"/>
                    </a:cubicBezTo>
                    <a:cubicBezTo>
                      <a:pt x="30" y="4"/>
                      <a:pt x="30" y="5"/>
                      <a:pt x="30" y="5"/>
                    </a:cubicBezTo>
                    <a:cubicBezTo>
                      <a:pt x="32" y="33"/>
                      <a:pt x="32" y="33"/>
                      <a:pt x="32" y="33"/>
                    </a:cubicBezTo>
                    <a:cubicBezTo>
                      <a:pt x="32" y="33"/>
                      <a:pt x="32" y="34"/>
                      <a:pt x="31" y="34"/>
                    </a:cubicBezTo>
                    <a:cubicBezTo>
                      <a:pt x="28" y="37"/>
                      <a:pt x="28" y="37"/>
                      <a:pt x="28" y="37"/>
                    </a:cubicBezTo>
                    <a:cubicBezTo>
                      <a:pt x="28" y="38"/>
                      <a:pt x="27" y="38"/>
                      <a:pt x="26" y="37"/>
                    </a:cubicBezTo>
                    <a:cubicBezTo>
                      <a:pt x="24" y="34"/>
                      <a:pt x="24" y="34"/>
                      <a:pt x="24" y="34"/>
                    </a:cubicBezTo>
                    <a:cubicBezTo>
                      <a:pt x="23" y="34"/>
                      <a:pt x="23" y="34"/>
                      <a:pt x="23" y="33"/>
                    </a:cubicBezTo>
                    <a:cubicBezTo>
                      <a:pt x="25" y="5"/>
                      <a:pt x="25" y="5"/>
                      <a:pt x="25" y="5"/>
                    </a:cubicBezTo>
                    <a:cubicBezTo>
                      <a:pt x="25" y="5"/>
                      <a:pt x="25" y="4"/>
                      <a:pt x="24" y="4"/>
                    </a:cubicBezTo>
                    <a:cubicBezTo>
                      <a:pt x="24" y="4"/>
                      <a:pt x="22" y="1"/>
                      <a:pt x="21" y="0"/>
                    </a:cubicBezTo>
                    <a:cubicBezTo>
                      <a:pt x="21" y="0"/>
                      <a:pt x="21" y="0"/>
                      <a:pt x="20" y="0"/>
                    </a:cubicBezTo>
                    <a:cubicBezTo>
                      <a:pt x="14" y="0"/>
                      <a:pt x="14" y="0"/>
                      <a:pt x="14" y="0"/>
                    </a:cubicBezTo>
                    <a:cubicBezTo>
                      <a:pt x="5" y="0"/>
                      <a:pt x="5" y="0"/>
                      <a:pt x="5" y="0"/>
                    </a:cubicBezTo>
                    <a:cubicBezTo>
                      <a:pt x="3" y="0"/>
                      <a:pt x="0" y="3"/>
                      <a:pt x="0" y="7"/>
                    </a:cubicBezTo>
                    <a:cubicBezTo>
                      <a:pt x="0" y="50"/>
                      <a:pt x="0" y="50"/>
                      <a:pt x="0" y="50"/>
                    </a:cubicBezTo>
                    <a:cubicBezTo>
                      <a:pt x="0" y="54"/>
                      <a:pt x="2" y="56"/>
                      <a:pt x="4" y="57"/>
                    </a:cubicBezTo>
                    <a:cubicBezTo>
                      <a:pt x="8" y="58"/>
                      <a:pt x="10" y="55"/>
                      <a:pt x="10" y="51"/>
                    </a:cubicBezTo>
                    <a:cubicBezTo>
                      <a:pt x="10" y="20"/>
                      <a:pt x="10" y="20"/>
                      <a:pt x="10" y="20"/>
                    </a:cubicBezTo>
                    <a:cubicBezTo>
                      <a:pt x="10" y="18"/>
                      <a:pt x="11" y="17"/>
                      <a:pt x="12" y="17"/>
                    </a:cubicBezTo>
                    <a:cubicBezTo>
                      <a:pt x="12" y="17"/>
                      <a:pt x="12" y="17"/>
                      <a:pt x="12" y="17"/>
                    </a:cubicBezTo>
                    <a:cubicBezTo>
                      <a:pt x="13" y="17"/>
                      <a:pt x="14" y="18"/>
                      <a:pt x="14" y="20"/>
                    </a:cubicBezTo>
                    <a:cubicBezTo>
                      <a:pt x="14" y="49"/>
                      <a:pt x="14" y="49"/>
                      <a:pt x="14" y="49"/>
                    </a:cubicBezTo>
                    <a:cubicBezTo>
                      <a:pt x="14" y="52"/>
                      <a:pt x="14" y="52"/>
                      <a:pt x="14" y="52"/>
                    </a:cubicBezTo>
                    <a:cubicBezTo>
                      <a:pt x="14" y="92"/>
                      <a:pt x="14" y="92"/>
                      <a:pt x="14" y="92"/>
                    </a:cubicBezTo>
                    <a:cubicBezTo>
                      <a:pt x="14" y="95"/>
                      <a:pt x="16" y="98"/>
                      <a:pt x="18" y="99"/>
                    </a:cubicBezTo>
                    <a:cubicBezTo>
                      <a:pt x="21" y="100"/>
                      <a:pt x="24" y="96"/>
                      <a:pt x="24" y="92"/>
                    </a:cubicBezTo>
                    <a:cubicBezTo>
                      <a:pt x="24" y="57"/>
                      <a:pt x="24" y="57"/>
                      <a:pt x="24" y="57"/>
                    </a:cubicBezTo>
                    <a:cubicBezTo>
                      <a:pt x="24" y="54"/>
                      <a:pt x="25" y="52"/>
                      <a:pt x="27" y="52"/>
                    </a:cubicBezTo>
                    <a:cubicBezTo>
                      <a:pt x="29" y="52"/>
                      <a:pt x="31" y="54"/>
                      <a:pt x="31" y="57"/>
                    </a:cubicBezTo>
                    <a:cubicBezTo>
                      <a:pt x="31" y="92"/>
                      <a:pt x="31" y="92"/>
                      <a:pt x="31" y="92"/>
                    </a:cubicBezTo>
                    <a:cubicBezTo>
                      <a:pt x="31" y="95"/>
                      <a:pt x="32" y="98"/>
                      <a:pt x="35" y="99"/>
                    </a:cubicBezTo>
                    <a:cubicBezTo>
                      <a:pt x="38" y="100"/>
                      <a:pt x="41" y="96"/>
                      <a:pt x="41" y="92"/>
                    </a:cubicBezTo>
                    <a:cubicBezTo>
                      <a:pt x="41" y="52"/>
                      <a:pt x="41" y="52"/>
                      <a:pt x="41" y="52"/>
                    </a:cubicBezTo>
                    <a:cubicBezTo>
                      <a:pt x="41" y="49"/>
                      <a:pt x="41" y="49"/>
                      <a:pt x="41" y="49"/>
                    </a:cubicBezTo>
                    <a:cubicBezTo>
                      <a:pt x="41" y="20"/>
                      <a:pt x="41" y="20"/>
                      <a:pt x="41" y="20"/>
                    </a:cubicBezTo>
                    <a:cubicBezTo>
                      <a:pt x="41" y="18"/>
                      <a:pt x="42" y="17"/>
                      <a:pt x="43" y="17"/>
                    </a:cubicBezTo>
                    <a:cubicBezTo>
                      <a:pt x="44" y="17"/>
                      <a:pt x="44" y="18"/>
                      <a:pt x="44" y="20"/>
                    </a:cubicBezTo>
                    <a:cubicBezTo>
                      <a:pt x="44" y="50"/>
                      <a:pt x="44" y="50"/>
                      <a:pt x="44" y="50"/>
                    </a:cubicBezTo>
                    <a:cubicBezTo>
                      <a:pt x="44" y="54"/>
                      <a:pt x="46" y="56"/>
                      <a:pt x="48" y="57"/>
                    </a:cubicBezTo>
                    <a:cubicBezTo>
                      <a:pt x="52" y="58"/>
                      <a:pt x="54" y="55"/>
                      <a:pt x="54" y="51"/>
                    </a:cubicBezTo>
                    <a:cubicBezTo>
                      <a:pt x="54" y="7"/>
                      <a:pt x="54" y="7"/>
                      <a:pt x="54" y="7"/>
                    </a:cubicBezTo>
                    <a:cubicBezTo>
                      <a:pt x="54" y="3"/>
                      <a:pt x="52" y="0"/>
                      <a:pt x="49" y="0"/>
                    </a:cubicBezTo>
                    <a:close/>
                  </a:path>
                </a:pathLst>
              </a:custGeom>
              <a:solidFill>
                <a:srgbClr val="8BC145"/>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45" name="Google Shape;1045;p188"/>
              <p:cNvSpPr/>
              <p:nvPr/>
            </p:nvSpPr>
            <p:spPr>
              <a:xfrm>
                <a:off x="7729538" y="-647700"/>
                <a:ext cx="315912" cy="463550"/>
              </a:xfrm>
              <a:custGeom>
                <a:avLst/>
                <a:gdLst/>
                <a:ahLst/>
                <a:cxnLst/>
                <a:rect l="l" t="t" r="r" b="b"/>
                <a:pathLst>
                  <a:path w="84" h="121" extrusionOk="0">
                    <a:moveTo>
                      <a:pt x="80" y="0"/>
                    </a:moveTo>
                    <a:cubicBezTo>
                      <a:pt x="78" y="0"/>
                      <a:pt x="77" y="2"/>
                      <a:pt x="77" y="4"/>
                    </a:cubicBezTo>
                    <a:cubicBezTo>
                      <a:pt x="77" y="7"/>
                      <a:pt x="77" y="7"/>
                      <a:pt x="77" y="7"/>
                    </a:cubicBezTo>
                    <a:cubicBezTo>
                      <a:pt x="77" y="7"/>
                      <a:pt x="76" y="8"/>
                      <a:pt x="76" y="8"/>
                    </a:cubicBezTo>
                    <a:cubicBezTo>
                      <a:pt x="58" y="16"/>
                      <a:pt x="58" y="16"/>
                      <a:pt x="58" y="16"/>
                    </a:cubicBezTo>
                    <a:cubicBezTo>
                      <a:pt x="57" y="16"/>
                      <a:pt x="57" y="18"/>
                      <a:pt x="58" y="18"/>
                    </a:cubicBezTo>
                    <a:cubicBezTo>
                      <a:pt x="76" y="24"/>
                      <a:pt x="76" y="24"/>
                      <a:pt x="76" y="24"/>
                    </a:cubicBezTo>
                    <a:cubicBezTo>
                      <a:pt x="76" y="25"/>
                      <a:pt x="77" y="25"/>
                      <a:pt x="77" y="26"/>
                    </a:cubicBezTo>
                    <a:cubicBezTo>
                      <a:pt x="77" y="56"/>
                      <a:pt x="77" y="56"/>
                      <a:pt x="77" y="56"/>
                    </a:cubicBezTo>
                    <a:cubicBezTo>
                      <a:pt x="64" y="56"/>
                      <a:pt x="64" y="56"/>
                      <a:pt x="64" y="56"/>
                    </a:cubicBezTo>
                    <a:cubicBezTo>
                      <a:pt x="63" y="56"/>
                      <a:pt x="61" y="57"/>
                      <a:pt x="61" y="58"/>
                    </a:cubicBezTo>
                    <a:cubicBezTo>
                      <a:pt x="61" y="70"/>
                      <a:pt x="61" y="70"/>
                      <a:pt x="61" y="70"/>
                    </a:cubicBezTo>
                    <a:cubicBezTo>
                      <a:pt x="61" y="71"/>
                      <a:pt x="60" y="72"/>
                      <a:pt x="59" y="72"/>
                    </a:cubicBezTo>
                    <a:cubicBezTo>
                      <a:pt x="43" y="72"/>
                      <a:pt x="43" y="72"/>
                      <a:pt x="43" y="72"/>
                    </a:cubicBezTo>
                    <a:cubicBezTo>
                      <a:pt x="42" y="72"/>
                      <a:pt x="40" y="73"/>
                      <a:pt x="40" y="74"/>
                    </a:cubicBezTo>
                    <a:cubicBezTo>
                      <a:pt x="40" y="86"/>
                      <a:pt x="40" y="86"/>
                      <a:pt x="40" y="86"/>
                    </a:cubicBezTo>
                    <a:cubicBezTo>
                      <a:pt x="40" y="87"/>
                      <a:pt x="39" y="88"/>
                      <a:pt x="38" y="88"/>
                    </a:cubicBezTo>
                    <a:cubicBezTo>
                      <a:pt x="22" y="88"/>
                      <a:pt x="22" y="88"/>
                      <a:pt x="22" y="88"/>
                    </a:cubicBezTo>
                    <a:cubicBezTo>
                      <a:pt x="21" y="88"/>
                      <a:pt x="19" y="88"/>
                      <a:pt x="19" y="89"/>
                    </a:cubicBezTo>
                    <a:cubicBezTo>
                      <a:pt x="19" y="101"/>
                      <a:pt x="19" y="101"/>
                      <a:pt x="19" y="101"/>
                    </a:cubicBezTo>
                    <a:cubicBezTo>
                      <a:pt x="19" y="102"/>
                      <a:pt x="19" y="103"/>
                      <a:pt x="17" y="103"/>
                    </a:cubicBezTo>
                    <a:cubicBezTo>
                      <a:pt x="3" y="103"/>
                      <a:pt x="3" y="103"/>
                      <a:pt x="3" y="103"/>
                    </a:cubicBezTo>
                    <a:cubicBezTo>
                      <a:pt x="2" y="103"/>
                      <a:pt x="0" y="103"/>
                      <a:pt x="0" y="104"/>
                    </a:cubicBezTo>
                    <a:cubicBezTo>
                      <a:pt x="0" y="119"/>
                      <a:pt x="0" y="119"/>
                      <a:pt x="0" y="119"/>
                    </a:cubicBezTo>
                    <a:cubicBezTo>
                      <a:pt x="0" y="120"/>
                      <a:pt x="1" y="121"/>
                      <a:pt x="3" y="121"/>
                    </a:cubicBezTo>
                    <a:cubicBezTo>
                      <a:pt x="82" y="121"/>
                      <a:pt x="82" y="121"/>
                      <a:pt x="82" y="121"/>
                    </a:cubicBezTo>
                    <a:cubicBezTo>
                      <a:pt x="83" y="121"/>
                      <a:pt x="84" y="120"/>
                      <a:pt x="84" y="119"/>
                    </a:cubicBezTo>
                    <a:cubicBezTo>
                      <a:pt x="84" y="74"/>
                      <a:pt x="84" y="74"/>
                      <a:pt x="84" y="74"/>
                    </a:cubicBezTo>
                    <a:cubicBezTo>
                      <a:pt x="84" y="61"/>
                      <a:pt x="84" y="61"/>
                      <a:pt x="84" y="61"/>
                    </a:cubicBezTo>
                    <a:cubicBezTo>
                      <a:pt x="84" y="58"/>
                      <a:pt x="84" y="58"/>
                      <a:pt x="84" y="58"/>
                    </a:cubicBezTo>
                    <a:cubicBezTo>
                      <a:pt x="84" y="4"/>
                      <a:pt x="84" y="4"/>
                      <a:pt x="84" y="4"/>
                    </a:cubicBezTo>
                    <a:cubicBezTo>
                      <a:pt x="84" y="2"/>
                      <a:pt x="83" y="0"/>
                      <a:pt x="80" y="0"/>
                    </a:cubicBezTo>
                    <a:close/>
                  </a:path>
                </a:pathLst>
              </a:custGeom>
              <a:solidFill>
                <a:srgbClr val="8BC145"/>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grpSp>
        <p:sp>
          <p:nvSpPr>
            <p:cNvPr id="1046" name="Google Shape;1046;p188"/>
            <p:cNvSpPr txBox="1"/>
            <p:nvPr/>
          </p:nvSpPr>
          <p:spPr>
            <a:xfrm>
              <a:off x="6866600" y="877134"/>
              <a:ext cx="1758300" cy="372600"/>
            </a:xfrm>
            <a:prstGeom prst="rect">
              <a:avLst/>
            </a:prstGeom>
            <a:noFill/>
            <a:ln>
              <a:noFill/>
            </a:ln>
          </p:spPr>
          <p:txBody>
            <a:bodyPr spcFirstLastPara="1" wrap="square" lIns="121900" tIns="0" rIns="0" bIns="0" anchor="b" anchorCtr="0">
              <a:noAutofit/>
            </a:bodyPr>
            <a:lstStyle/>
            <a:p>
              <a:pPr>
                <a:buClr>
                  <a:srgbClr val="000000"/>
                </a:buClr>
                <a:buSzPts val="1300"/>
              </a:pPr>
              <a:r>
                <a:rPr lang="en" sz="1733" b="1" dirty="0"/>
                <a:t>Growth</a:t>
              </a:r>
              <a:endParaRPr sz="2400" dirty="0"/>
            </a:p>
          </p:txBody>
        </p:sp>
      </p:grpSp>
      <p:grpSp>
        <p:nvGrpSpPr>
          <p:cNvPr id="1047" name="Google Shape;1047;p188"/>
          <p:cNvGrpSpPr/>
          <p:nvPr/>
        </p:nvGrpSpPr>
        <p:grpSpPr>
          <a:xfrm>
            <a:off x="952996" y="1927932"/>
            <a:ext cx="4196429" cy="756925"/>
            <a:chOff x="871576" y="866804"/>
            <a:chExt cx="2122983" cy="382930"/>
          </a:xfrm>
        </p:grpSpPr>
        <p:sp>
          <p:nvSpPr>
            <p:cNvPr id="1048" name="Google Shape;1048;p188"/>
            <p:cNvSpPr/>
            <p:nvPr/>
          </p:nvSpPr>
          <p:spPr>
            <a:xfrm>
              <a:off x="871576" y="866804"/>
              <a:ext cx="359274" cy="364738"/>
            </a:xfrm>
            <a:custGeom>
              <a:avLst/>
              <a:gdLst/>
              <a:ahLst/>
              <a:cxnLst/>
              <a:rect l="l" t="t" r="r" b="b"/>
              <a:pathLst>
                <a:path w="263" h="267" extrusionOk="0">
                  <a:moveTo>
                    <a:pt x="263" y="0"/>
                  </a:moveTo>
                  <a:lnTo>
                    <a:pt x="263" y="116"/>
                  </a:lnTo>
                  <a:lnTo>
                    <a:pt x="229" y="116"/>
                  </a:lnTo>
                  <a:lnTo>
                    <a:pt x="229" y="58"/>
                  </a:lnTo>
                  <a:lnTo>
                    <a:pt x="142" y="147"/>
                  </a:lnTo>
                  <a:lnTo>
                    <a:pt x="118" y="123"/>
                  </a:lnTo>
                  <a:lnTo>
                    <a:pt x="206" y="34"/>
                  </a:lnTo>
                  <a:lnTo>
                    <a:pt x="149" y="34"/>
                  </a:lnTo>
                  <a:lnTo>
                    <a:pt x="149" y="0"/>
                  </a:lnTo>
                  <a:lnTo>
                    <a:pt x="263" y="0"/>
                  </a:lnTo>
                  <a:close/>
                  <a:moveTo>
                    <a:pt x="229" y="149"/>
                  </a:moveTo>
                  <a:lnTo>
                    <a:pt x="229" y="234"/>
                  </a:lnTo>
                  <a:lnTo>
                    <a:pt x="33" y="234"/>
                  </a:lnTo>
                  <a:lnTo>
                    <a:pt x="33" y="34"/>
                  </a:lnTo>
                  <a:lnTo>
                    <a:pt x="116" y="34"/>
                  </a:lnTo>
                  <a:lnTo>
                    <a:pt x="116" y="0"/>
                  </a:lnTo>
                  <a:lnTo>
                    <a:pt x="0" y="0"/>
                  </a:lnTo>
                  <a:lnTo>
                    <a:pt x="0" y="267"/>
                  </a:lnTo>
                  <a:lnTo>
                    <a:pt x="263" y="267"/>
                  </a:lnTo>
                  <a:lnTo>
                    <a:pt x="263" y="149"/>
                  </a:lnTo>
                  <a:lnTo>
                    <a:pt x="229" y="149"/>
                  </a:lnTo>
                  <a:close/>
                </a:path>
              </a:pathLst>
            </a:custGeom>
            <a:solidFill>
              <a:srgbClr val="1F4A7E"/>
            </a:solidFill>
            <a:ln>
              <a:noFill/>
            </a:ln>
          </p:spPr>
          <p:txBody>
            <a:bodyPr spcFirstLastPara="1" wrap="square" lIns="121900" tIns="60933" rIns="121900" bIns="60933" anchor="t" anchorCtr="0">
              <a:noAutofit/>
            </a:bodyPr>
            <a:lstStyle/>
            <a:p>
              <a:pPr>
                <a:buClr>
                  <a:srgbClr val="000000"/>
                </a:buClr>
                <a:buSzPts val="2700"/>
              </a:pPr>
              <a:endParaRPr sz="3600">
                <a:solidFill>
                  <a:srgbClr val="000000"/>
                </a:solidFill>
                <a:latin typeface="Arial"/>
                <a:ea typeface="Arial"/>
                <a:cs typeface="Arial"/>
                <a:sym typeface="Arial"/>
              </a:endParaRPr>
            </a:p>
          </p:txBody>
        </p:sp>
        <p:sp>
          <p:nvSpPr>
            <p:cNvPr id="1049" name="Google Shape;1049;p188"/>
            <p:cNvSpPr txBox="1"/>
            <p:nvPr/>
          </p:nvSpPr>
          <p:spPr>
            <a:xfrm>
              <a:off x="1236259" y="877134"/>
              <a:ext cx="1758300" cy="372600"/>
            </a:xfrm>
            <a:prstGeom prst="rect">
              <a:avLst/>
            </a:prstGeom>
            <a:noFill/>
            <a:ln>
              <a:noFill/>
            </a:ln>
          </p:spPr>
          <p:txBody>
            <a:bodyPr spcFirstLastPara="1" wrap="square" lIns="121900" tIns="0" rIns="0" bIns="0" anchor="b" anchorCtr="0">
              <a:noAutofit/>
            </a:bodyPr>
            <a:lstStyle/>
            <a:p>
              <a:pPr>
                <a:buClr>
                  <a:srgbClr val="000000"/>
                </a:buClr>
                <a:buSzPts val="1300"/>
              </a:pPr>
              <a:r>
                <a:rPr lang="en" sz="1733" b="1"/>
                <a:t>Pre</a:t>
              </a:r>
              <a:r>
                <a:rPr lang="en" sz="1733" b="1">
                  <a:solidFill>
                    <a:srgbClr val="000000"/>
                  </a:solidFill>
                  <a:latin typeface="Arial"/>
                  <a:ea typeface="Arial"/>
                  <a:cs typeface="Arial"/>
                  <a:sym typeface="Arial"/>
                </a:rPr>
                <a:t> Launch</a:t>
              </a:r>
              <a:endParaRPr sz="1733" b="1">
                <a:solidFill>
                  <a:srgbClr val="000000"/>
                </a:solidFill>
                <a:latin typeface="Arial"/>
                <a:ea typeface="Arial"/>
                <a:cs typeface="Arial"/>
                <a:sym typeface="Arial"/>
              </a:endParaRPr>
            </a:p>
          </p:txBody>
        </p:sp>
      </p:grpSp>
      <p:grpSp>
        <p:nvGrpSpPr>
          <p:cNvPr id="1050" name="Google Shape;1050;p188"/>
          <p:cNvGrpSpPr/>
          <p:nvPr/>
        </p:nvGrpSpPr>
        <p:grpSpPr>
          <a:xfrm>
            <a:off x="1234" y="2950561"/>
            <a:ext cx="12268878" cy="4075008"/>
            <a:chOff x="464811" y="1120519"/>
            <a:chExt cx="8237095" cy="3300492"/>
          </a:xfrm>
        </p:grpSpPr>
        <p:sp>
          <p:nvSpPr>
            <p:cNvPr id="1051" name="Google Shape;1051;p188"/>
            <p:cNvSpPr/>
            <p:nvPr/>
          </p:nvSpPr>
          <p:spPr>
            <a:xfrm>
              <a:off x="464820" y="1120519"/>
              <a:ext cx="8222100" cy="1112100"/>
            </a:xfrm>
            <a:prstGeom prst="rect">
              <a:avLst/>
            </a:prstGeom>
            <a:solidFill>
              <a:srgbClr val="D5DBE5"/>
            </a:solidFill>
            <a:ln>
              <a:noFill/>
            </a:ln>
          </p:spPr>
          <p:txBody>
            <a:bodyPr spcFirstLastPara="1" wrap="square" lIns="121900" tIns="60933" rIns="121900" bIns="60933" anchor="ctr" anchorCtr="0">
              <a:noAutofit/>
            </a:bodyPr>
            <a:lstStyle/>
            <a:p>
              <a:pPr algn="ctr">
                <a:buClr>
                  <a:srgbClr val="000000"/>
                </a:buClr>
                <a:buSzPts val="2700"/>
              </a:pPr>
              <a:endParaRPr sz="3600">
                <a:solidFill>
                  <a:srgbClr val="FFFFFF"/>
                </a:solidFill>
                <a:latin typeface="Arial"/>
                <a:ea typeface="Arial"/>
                <a:cs typeface="Arial"/>
                <a:sym typeface="Arial"/>
              </a:endParaRPr>
            </a:p>
          </p:txBody>
        </p:sp>
        <p:sp>
          <p:nvSpPr>
            <p:cNvPr id="1052" name="Google Shape;1052;p188"/>
            <p:cNvSpPr/>
            <p:nvPr/>
          </p:nvSpPr>
          <p:spPr>
            <a:xfrm>
              <a:off x="1074419" y="1160694"/>
              <a:ext cx="2476500" cy="915000"/>
            </a:xfrm>
            <a:prstGeom prst="rect">
              <a:avLst/>
            </a:prstGeom>
            <a:noFill/>
            <a:ln>
              <a:noFill/>
            </a:ln>
          </p:spPr>
          <p:txBody>
            <a:bodyPr spcFirstLastPara="1" wrap="square" lIns="60933" tIns="0" rIns="60933" bIns="0" anchor="t" anchorCtr="0">
              <a:noAutofit/>
            </a:bodyPr>
            <a:lstStyle/>
            <a:p>
              <a:pPr>
                <a:buClr>
                  <a:srgbClr val="2C95DD"/>
                </a:buClr>
                <a:buSzPts val="1200"/>
              </a:pPr>
              <a:r>
                <a:rPr lang="en" sz="1333" b="1" dirty="0">
                  <a:solidFill>
                    <a:srgbClr val="717074"/>
                  </a:solidFill>
                  <a:latin typeface="Arial"/>
                  <a:ea typeface="Arial"/>
                  <a:cs typeface="Arial"/>
                  <a:sym typeface="Arial"/>
                </a:rPr>
                <a:t>Establish Initial </a:t>
              </a:r>
              <a:r>
                <a:rPr lang="en" sz="1333" b="1" dirty="0">
                  <a:solidFill>
                    <a:srgbClr val="717074"/>
                  </a:solidFill>
                </a:rPr>
                <a:t>Plan</a:t>
              </a:r>
              <a:r>
                <a:rPr lang="en" sz="1333" b="1" dirty="0">
                  <a:solidFill>
                    <a:srgbClr val="717074"/>
                  </a:solidFill>
                  <a:latin typeface="Arial"/>
                  <a:ea typeface="Arial"/>
                  <a:cs typeface="Arial"/>
                  <a:sym typeface="Arial"/>
                </a:rPr>
                <a:t>, Roles, Processes</a:t>
              </a:r>
              <a:endParaRPr sz="1333" dirty="0"/>
            </a:p>
            <a:p>
              <a:pPr marL="243826" indent="-226893">
                <a:spcBef>
                  <a:spcPts val="356"/>
                </a:spcBef>
                <a:buClr>
                  <a:srgbClr val="2C95DD"/>
                </a:buClr>
                <a:buSzPts val="1000"/>
                <a:buFont typeface="Arial"/>
                <a:buChar char="•"/>
              </a:pPr>
              <a:r>
                <a:rPr lang="en" sz="1333" dirty="0">
                  <a:solidFill>
                    <a:srgbClr val="717074"/>
                  </a:solidFill>
                </a:rPr>
                <a:t>Market Research</a:t>
              </a:r>
              <a:endParaRPr sz="1333" dirty="0"/>
            </a:p>
            <a:p>
              <a:pPr marL="243826" indent="-226893">
                <a:buClr>
                  <a:srgbClr val="2C95DD"/>
                </a:buClr>
                <a:buSzPts val="1000"/>
                <a:buFont typeface="Arial"/>
                <a:buChar char="•"/>
              </a:pPr>
              <a:r>
                <a:rPr lang="en" sz="1333" dirty="0">
                  <a:solidFill>
                    <a:srgbClr val="717074"/>
                  </a:solidFill>
                </a:rPr>
                <a:t>Target Audiences</a:t>
              </a:r>
              <a:endParaRPr sz="1333" dirty="0"/>
            </a:p>
            <a:p>
              <a:pPr marL="243826" indent="-226893">
                <a:buClr>
                  <a:srgbClr val="2C95DD"/>
                </a:buClr>
                <a:buSzPts val="1000"/>
                <a:buFont typeface="Arial"/>
                <a:buChar char="•"/>
              </a:pPr>
              <a:r>
                <a:rPr lang="en" sz="1333" dirty="0">
                  <a:solidFill>
                    <a:srgbClr val="717074"/>
                  </a:solidFill>
                  <a:latin typeface="Arial"/>
                  <a:ea typeface="Arial"/>
                  <a:cs typeface="Arial"/>
                  <a:sym typeface="Arial"/>
                </a:rPr>
                <a:t>Refine roles &amp; responsibilities </a:t>
              </a:r>
              <a:endParaRPr sz="1333" dirty="0"/>
            </a:p>
            <a:p>
              <a:pPr marL="243826" indent="-226893">
                <a:buClr>
                  <a:srgbClr val="2C95DD"/>
                </a:buClr>
                <a:buSzPts val="1000"/>
                <a:buFont typeface="Arial"/>
                <a:buChar char="•"/>
              </a:pPr>
              <a:r>
                <a:rPr lang="en" sz="1333" dirty="0">
                  <a:solidFill>
                    <a:srgbClr val="717074"/>
                  </a:solidFill>
                  <a:latin typeface="Arial"/>
                  <a:ea typeface="Arial"/>
                  <a:cs typeface="Arial"/>
                  <a:sym typeface="Arial"/>
                </a:rPr>
                <a:t>Identify local </a:t>
              </a:r>
              <a:r>
                <a:rPr lang="en" sz="1333" dirty="0">
                  <a:solidFill>
                    <a:srgbClr val="717074"/>
                  </a:solidFill>
                </a:rPr>
                <a:t>catalysts</a:t>
              </a:r>
              <a:endParaRPr sz="1333" dirty="0">
                <a:solidFill>
                  <a:srgbClr val="717074"/>
                </a:solidFill>
                <a:latin typeface="Arial"/>
                <a:ea typeface="Arial"/>
                <a:cs typeface="Arial"/>
                <a:sym typeface="Arial"/>
              </a:endParaRPr>
            </a:p>
          </p:txBody>
        </p:sp>
        <p:sp>
          <p:nvSpPr>
            <p:cNvPr id="1053" name="Google Shape;1053;p188"/>
            <p:cNvSpPr/>
            <p:nvPr/>
          </p:nvSpPr>
          <p:spPr>
            <a:xfrm>
              <a:off x="466579" y="2037560"/>
              <a:ext cx="8222100" cy="751200"/>
            </a:xfrm>
            <a:prstGeom prst="rect">
              <a:avLst/>
            </a:prstGeom>
            <a:solidFill>
              <a:srgbClr val="36AFCE"/>
            </a:solidFill>
            <a:ln>
              <a:noFill/>
            </a:ln>
          </p:spPr>
          <p:txBody>
            <a:bodyPr spcFirstLastPara="1" wrap="square" lIns="121900" tIns="60933" rIns="121900" bIns="60933" anchor="ctr" anchorCtr="0">
              <a:noAutofit/>
            </a:bodyPr>
            <a:lstStyle/>
            <a:p>
              <a:pPr algn="ctr">
                <a:buClr>
                  <a:srgbClr val="000000"/>
                </a:buClr>
                <a:buSzPts val="2700"/>
              </a:pPr>
              <a:endParaRPr sz="3600">
                <a:solidFill>
                  <a:srgbClr val="FFFFFF"/>
                </a:solidFill>
                <a:latin typeface="Arial"/>
                <a:ea typeface="Arial"/>
                <a:cs typeface="Arial"/>
                <a:sym typeface="Arial"/>
              </a:endParaRPr>
            </a:p>
          </p:txBody>
        </p:sp>
        <p:sp>
          <p:nvSpPr>
            <p:cNvPr id="1054" name="Google Shape;1054;p188"/>
            <p:cNvSpPr/>
            <p:nvPr/>
          </p:nvSpPr>
          <p:spPr>
            <a:xfrm>
              <a:off x="464811" y="2777975"/>
              <a:ext cx="8222100" cy="751200"/>
            </a:xfrm>
            <a:prstGeom prst="rect">
              <a:avLst/>
            </a:prstGeom>
            <a:solidFill>
              <a:srgbClr val="7F7F7F"/>
            </a:solidFill>
            <a:ln>
              <a:noFill/>
            </a:ln>
          </p:spPr>
          <p:txBody>
            <a:bodyPr spcFirstLastPara="1" wrap="square" lIns="121900" tIns="60933" rIns="121900" bIns="60933" anchor="ctr" anchorCtr="0">
              <a:noAutofit/>
            </a:bodyPr>
            <a:lstStyle/>
            <a:p>
              <a:pPr algn="ctr">
                <a:buClr>
                  <a:srgbClr val="000000"/>
                </a:buClr>
                <a:buSzPts val="2700"/>
              </a:pPr>
              <a:endParaRPr sz="3600">
                <a:solidFill>
                  <a:srgbClr val="FFFFFF"/>
                </a:solidFill>
                <a:latin typeface="Arial"/>
                <a:ea typeface="Arial"/>
                <a:cs typeface="Arial"/>
                <a:sym typeface="Arial"/>
              </a:endParaRPr>
            </a:p>
          </p:txBody>
        </p:sp>
        <p:sp>
          <p:nvSpPr>
            <p:cNvPr id="1055" name="Google Shape;1055;p188"/>
            <p:cNvSpPr txBox="1"/>
            <p:nvPr/>
          </p:nvSpPr>
          <p:spPr>
            <a:xfrm>
              <a:off x="464821" y="2268711"/>
              <a:ext cx="708600" cy="182700"/>
            </a:xfrm>
            <a:prstGeom prst="rect">
              <a:avLst/>
            </a:prstGeom>
            <a:noFill/>
            <a:ln>
              <a:noFill/>
            </a:ln>
          </p:spPr>
          <p:txBody>
            <a:bodyPr spcFirstLastPara="1" wrap="square" lIns="60933" tIns="60933" rIns="60933" bIns="60933" anchor="ctr" anchorCtr="0">
              <a:noAutofit/>
            </a:bodyPr>
            <a:lstStyle/>
            <a:p>
              <a:pPr>
                <a:buClr>
                  <a:srgbClr val="FFFFFF"/>
                </a:buClr>
                <a:buSzPts val="1200"/>
              </a:pPr>
              <a:r>
                <a:rPr lang="en" sz="1333" b="1" dirty="0">
                  <a:solidFill>
                    <a:srgbClr val="FFFFFF"/>
                  </a:solidFill>
                  <a:latin typeface="Arial"/>
                  <a:ea typeface="Arial"/>
                  <a:cs typeface="Arial"/>
                  <a:sym typeface="Arial"/>
                </a:rPr>
                <a:t>People</a:t>
              </a:r>
              <a:endParaRPr sz="1333" dirty="0"/>
            </a:p>
          </p:txBody>
        </p:sp>
        <p:sp>
          <p:nvSpPr>
            <p:cNvPr id="1056" name="Google Shape;1056;p188"/>
            <p:cNvSpPr txBox="1"/>
            <p:nvPr/>
          </p:nvSpPr>
          <p:spPr>
            <a:xfrm>
              <a:off x="464820" y="3035340"/>
              <a:ext cx="792600" cy="182700"/>
            </a:xfrm>
            <a:prstGeom prst="rect">
              <a:avLst/>
            </a:prstGeom>
            <a:noFill/>
            <a:ln>
              <a:noFill/>
            </a:ln>
          </p:spPr>
          <p:txBody>
            <a:bodyPr spcFirstLastPara="1" wrap="square" lIns="60933" tIns="60933" rIns="60933" bIns="60933" anchor="ctr" anchorCtr="0">
              <a:noAutofit/>
            </a:bodyPr>
            <a:lstStyle/>
            <a:p>
              <a:pPr>
                <a:buClr>
                  <a:srgbClr val="FFFFFF"/>
                </a:buClr>
                <a:buSzPts val="1200"/>
              </a:pPr>
              <a:r>
                <a:rPr lang="en" sz="1333" b="1">
                  <a:solidFill>
                    <a:srgbClr val="FFFFFF"/>
                  </a:solidFill>
                  <a:latin typeface="Arial"/>
                  <a:ea typeface="Arial"/>
                  <a:cs typeface="Arial"/>
                  <a:sym typeface="Arial"/>
                </a:rPr>
                <a:t>Processes</a:t>
              </a:r>
              <a:endParaRPr sz="1333"/>
            </a:p>
          </p:txBody>
        </p:sp>
        <p:sp>
          <p:nvSpPr>
            <p:cNvPr id="1057" name="Google Shape;1057;p188"/>
            <p:cNvSpPr/>
            <p:nvPr/>
          </p:nvSpPr>
          <p:spPr>
            <a:xfrm>
              <a:off x="3661410" y="1160694"/>
              <a:ext cx="2438400" cy="915000"/>
            </a:xfrm>
            <a:prstGeom prst="rect">
              <a:avLst/>
            </a:prstGeom>
            <a:noFill/>
            <a:ln>
              <a:noFill/>
            </a:ln>
          </p:spPr>
          <p:txBody>
            <a:bodyPr spcFirstLastPara="1" wrap="square" lIns="60933" tIns="0" rIns="60933" bIns="0" anchor="t" anchorCtr="0">
              <a:noAutofit/>
            </a:bodyPr>
            <a:lstStyle/>
            <a:p>
              <a:pPr>
                <a:buClr>
                  <a:srgbClr val="2C95DD"/>
                </a:buClr>
                <a:buSzPts val="1200"/>
              </a:pPr>
              <a:r>
                <a:rPr lang="en" sz="1333" b="1">
                  <a:solidFill>
                    <a:srgbClr val="717074"/>
                  </a:solidFill>
                  <a:latin typeface="Arial"/>
                  <a:ea typeface="Arial"/>
                  <a:cs typeface="Arial"/>
                  <a:sym typeface="Arial"/>
                </a:rPr>
                <a:t>Expand to the New Market</a:t>
              </a:r>
              <a:endParaRPr sz="1333" b="1">
                <a:solidFill>
                  <a:srgbClr val="717074"/>
                </a:solidFill>
                <a:latin typeface="Arial"/>
                <a:ea typeface="Arial"/>
                <a:cs typeface="Arial"/>
                <a:sym typeface="Arial"/>
              </a:endParaRPr>
            </a:p>
            <a:p>
              <a:pPr marL="243826" indent="-226893">
                <a:spcBef>
                  <a:spcPts val="356"/>
                </a:spcBef>
                <a:buClr>
                  <a:srgbClr val="2C95DD"/>
                </a:buClr>
                <a:buSzPts val="1000"/>
                <a:buFont typeface="Arial"/>
                <a:buChar char="•"/>
              </a:pPr>
              <a:r>
                <a:rPr lang="en" sz="1333">
                  <a:solidFill>
                    <a:srgbClr val="717074"/>
                  </a:solidFill>
                </a:rPr>
                <a:t>Roll out street team</a:t>
              </a:r>
              <a:endParaRPr sz="1333">
                <a:solidFill>
                  <a:srgbClr val="717074"/>
                </a:solidFill>
                <a:latin typeface="Arial"/>
                <a:ea typeface="Arial"/>
                <a:cs typeface="Arial"/>
                <a:sym typeface="Arial"/>
              </a:endParaRPr>
            </a:p>
            <a:p>
              <a:pPr marL="243826" indent="-226893">
                <a:buClr>
                  <a:srgbClr val="2C95DD"/>
                </a:buClr>
                <a:buSzPts val="1000"/>
                <a:buFont typeface="Arial"/>
                <a:buChar char="•"/>
              </a:pPr>
              <a:r>
                <a:rPr lang="en" sz="1333">
                  <a:solidFill>
                    <a:srgbClr val="717074"/>
                  </a:solidFill>
                </a:rPr>
                <a:t>Launch Party or Initiative</a:t>
              </a:r>
              <a:endParaRPr sz="1333"/>
            </a:p>
            <a:p>
              <a:pPr marL="243826" indent="-226893">
                <a:buClr>
                  <a:srgbClr val="2C95DD"/>
                </a:buClr>
                <a:buSzPts val="1000"/>
                <a:buFont typeface="Arial"/>
                <a:buChar char="•"/>
              </a:pPr>
              <a:r>
                <a:rPr lang="en" sz="1333">
                  <a:solidFill>
                    <a:srgbClr val="717074"/>
                  </a:solidFill>
                </a:rPr>
                <a:t>Events &amp; Community Development</a:t>
              </a:r>
              <a:endParaRPr sz="1333">
                <a:solidFill>
                  <a:srgbClr val="717074"/>
                </a:solidFill>
                <a:latin typeface="Arial"/>
                <a:ea typeface="Arial"/>
                <a:cs typeface="Arial"/>
                <a:sym typeface="Arial"/>
              </a:endParaRPr>
            </a:p>
          </p:txBody>
        </p:sp>
        <p:sp>
          <p:nvSpPr>
            <p:cNvPr id="1058" name="Google Shape;1058;p188"/>
            <p:cNvSpPr/>
            <p:nvPr/>
          </p:nvSpPr>
          <p:spPr>
            <a:xfrm>
              <a:off x="6248400" y="1179687"/>
              <a:ext cx="2438400" cy="915000"/>
            </a:xfrm>
            <a:prstGeom prst="rect">
              <a:avLst/>
            </a:prstGeom>
            <a:noFill/>
            <a:ln>
              <a:noFill/>
            </a:ln>
          </p:spPr>
          <p:txBody>
            <a:bodyPr spcFirstLastPara="1" wrap="square" lIns="60933" tIns="0" rIns="60933" bIns="0" anchor="t" anchorCtr="0">
              <a:noAutofit/>
            </a:bodyPr>
            <a:lstStyle/>
            <a:p>
              <a:pPr>
                <a:buClr>
                  <a:srgbClr val="2C95DD"/>
                </a:buClr>
                <a:buSzPts val="1200"/>
              </a:pPr>
              <a:r>
                <a:rPr lang="en" sz="1333" b="1" dirty="0">
                  <a:solidFill>
                    <a:srgbClr val="717074"/>
                  </a:solidFill>
                  <a:latin typeface="Arial"/>
                  <a:ea typeface="Arial"/>
                  <a:cs typeface="Arial"/>
                  <a:sym typeface="Arial"/>
                </a:rPr>
                <a:t>Grow the New Market </a:t>
              </a:r>
              <a:endParaRPr sz="1333" b="1" dirty="0">
                <a:solidFill>
                  <a:srgbClr val="717074"/>
                </a:solidFill>
                <a:latin typeface="Arial"/>
                <a:ea typeface="Arial"/>
                <a:cs typeface="Arial"/>
                <a:sym typeface="Arial"/>
              </a:endParaRPr>
            </a:p>
            <a:p>
              <a:pPr marL="243826" indent="-226893">
                <a:spcBef>
                  <a:spcPts val="356"/>
                </a:spcBef>
                <a:buClr>
                  <a:srgbClr val="2C95DD"/>
                </a:buClr>
                <a:buSzPts val="1000"/>
                <a:buFont typeface="Arial"/>
                <a:buChar char="•"/>
              </a:pPr>
              <a:r>
                <a:rPr lang="en" sz="1333" dirty="0">
                  <a:solidFill>
                    <a:srgbClr val="717074"/>
                  </a:solidFill>
                  <a:latin typeface="Arial"/>
                  <a:ea typeface="Arial"/>
                  <a:cs typeface="Arial"/>
                  <a:sym typeface="Arial"/>
                </a:rPr>
                <a:t>Market fully staffed and functional</a:t>
              </a:r>
              <a:endParaRPr sz="1333" dirty="0"/>
            </a:p>
            <a:p>
              <a:pPr marL="243826" indent="-226893">
                <a:buClr>
                  <a:srgbClr val="2C95DD"/>
                </a:buClr>
                <a:buSzPts val="1000"/>
                <a:buFont typeface="Arial"/>
                <a:buChar char="•"/>
              </a:pPr>
              <a:r>
                <a:rPr lang="en" sz="1333" dirty="0">
                  <a:solidFill>
                    <a:srgbClr val="717074"/>
                  </a:solidFill>
                </a:rPr>
                <a:t>Integrated Marketing with Back Office</a:t>
              </a:r>
              <a:endParaRPr sz="1333" dirty="0">
                <a:solidFill>
                  <a:srgbClr val="717074"/>
                </a:solidFill>
              </a:endParaRPr>
            </a:p>
            <a:p>
              <a:pPr marL="243826" indent="-226893">
                <a:buClr>
                  <a:srgbClr val="2C95DD"/>
                </a:buClr>
                <a:buSzPts val="1000"/>
                <a:buFont typeface="Arial"/>
                <a:buChar char="•"/>
              </a:pPr>
              <a:r>
                <a:rPr lang="en" sz="1333" dirty="0">
                  <a:solidFill>
                    <a:srgbClr val="717074"/>
                  </a:solidFill>
                </a:rPr>
                <a:t>Optimization of Driver/Rider Engagement</a:t>
              </a:r>
              <a:endParaRPr sz="1333" dirty="0">
                <a:solidFill>
                  <a:srgbClr val="717074"/>
                </a:solidFill>
                <a:latin typeface="Arial"/>
                <a:ea typeface="Arial"/>
                <a:cs typeface="Arial"/>
                <a:sym typeface="Arial"/>
              </a:endParaRPr>
            </a:p>
          </p:txBody>
        </p:sp>
        <p:sp>
          <p:nvSpPr>
            <p:cNvPr id="1059" name="Google Shape;1059;p188"/>
            <p:cNvSpPr/>
            <p:nvPr/>
          </p:nvSpPr>
          <p:spPr>
            <a:xfrm>
              <a:off x="1074425" y="2094688"/>
              <a:ext cx="2438400" cy="6942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Recruit Roles:</a:t>
              </a:r>
              <a:endParaRPr sz="1333" b="1" dirty="0"/>
            </a:p>
            <a:p>
              <a:pPr marL="243826" indent="-142228">
                <a:buClr>
                  <a:srgbClr val="000000"/>
                </a:buClr>
                <a:buSzPts val="1200"/>
              </a:pPr>
              <a:endParaRPr sz="1333" b="1" dirty="0">
                <a:solidFill>
                  <a:srgbClr val="FFFFFF"/>
                </a:solidFill>
                <a:latin typeface="Arial"/>
                <a:ea typeface="Arial"/>
                <a:cs typeface="Arial"/>
                <a:sym typeface="Arial"/>
              </a:endParaRPr>
            </a:p>
            <a:p>
              <a:pPr marL="243826" indent="-142228">
                <a:buClr>
                  <a:srgbClr val="000000"/>
                </a:buClr>
                <a:buSzPts val="1200"/>
              </a:pPr>
              <a:endParaRPr sz="1333" b="1" dirty="0">
                <a:solidFill>
                  <a:srgbClr val="FFFFFF"/>
                </a:solidFill>
                <a:latin typeface="Arial"/>
                <a:ea typeface="Arial"/>
                <a:cs typeface="Arial"/>
                <a:sym typeface="Arial"/>
              </a:endParaRPr>
            </a:p>
            <a:p>
              <a:pPr marL="243826" indent="-142228">
                <a:buClr>
                  <a:srgbClr val="000000"/>
                </a:buClr>
                <a:buSzPts val="1200"/>
              </a:pPr>
              <a:endParaRPr sz="1333" b="1" dirty="0">
                <a:solidFill>
                  <a:srgbClr val="FFFFFF"/>
                </a:solidFill>
                <a:latin typeface="Arial"/>
                <a:ea typeface="Arial"/>
                <a:cs typeface="Arial"/>
                <a:sym typeface="Arial"/>
              </a:endParaRPr>
            </a:p>
            <a:p>
              <a:pPr>
                <a:buClr>
                  <a:srgbClr val="000000"/>
                </a:buClr>
                <a:buSzPts val="1200"/>
              </a:pPr>
              <a:endParaRPr sz="1333" b="1" dirty="0">
                <a:solidFill>
                  <a:srgbClr val="FFFFFF"/>
                </a:solidFill>
                <a:latin typeface="Arial"/>
                <a:ea typeface="Arial"/>
                <a:cs typeface="Arial"/>
                <a:sym typeface="Arial"/>
              </a:endParaRPr>
            </a:p>
          </p:txBody>
        </p:sp>
        <p:sp>
          <p:nvSpPr>
            <p:cNvPr id="1060" name="Google Shape;1060;p188"/>
            <p:cNvSpPr/>
            <p:nvPr/>
          </p:nvSpPr>
          <p:spPr>
            <a:xfrm>
              <a:off x="3661410" y="2099375"/>
              <a:ext cx="2438400" cy="6549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rPr>
                <a:t>Additional People/Partners</a:t>
              </a:r>
              <a:endParaRPr sz="1333" b="1" dirty="0"/>
            </a:p>
          </p:txBody>
        </p:sp>
        <p:sp>
          <p:nvSpPr>
            <p:cNvPr id="1061" name="Google Shape;1061;p188"/>
            <p:cNvSpPr/>
            <p:nvPr/>
          </p:nvSpPr>
          <p:spPr>
            <a:xfrm>
              <a:off x="6263506" y="2157962"/>
              <a:ext cx="2438400" cy="6549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Fully staffed and managed local markets</a:t>
              </a:r>
              <a:endParaRPr sz="1333" b="1" dirty="0"/>
            </a:p>
            <a:p>
              <a:pPr marL="243826" indent="-226893">
                <a:spcBef>
                  <a:spcPts val="356"/>
                </a:spcBef>
                <a:buClr>
                  <a:srgbClr val="FFFFFF"/>
                </a:buClr>
                <a:buSzPts val="1000"/>
                <a:buFont typeface="Arial"/>
                <a:buChar char="•"/>
              </a:pPr>
              <a:r>
                <a:rPr lang="en" sz="1333" b="1" dirty="0">
                  <a:solidFill>
                    <a:srgbClr val="FFFFFF"/>
                  </a:solidFill>
                </a:rPr>
                <a:t>Seasonal Team</a:t>
              </a:r>
              <a:endParaRPr sz="1333" b="1" dirty="0"/>
            </a:p>
          </p:txBody>
        </p:sp>
        <p:sp>
          <p:nvSpPr>
            <p:cNvPr id="1062" name="Google Shape;1062;p188"/>
            <p:cNvSpPr/>
            <p:nvPr/>
          </p:nvSpPr>
          <p:spPr>
            <a:xfrm>
              <a:off x="1223001" y="2252274"/>
              <a:ext cx="1434600" cy="3804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chemeClr val="lt1"/>
                  </a:solidFill>
                </a:rPr>
                <a:t>Market Lead</a:t>
              </a:r>
              <a:endParaRPr sz="1333" b="1" dirty="0">
                <a:solidFill>
                  <a:schemeClr val="lt1"/>
                </a:solidFill>
              </a:endParaRPr>
            </a:p>
            <a:p>
              <a:pPr marL="243826" indent="-226893">
                <a:buClr>
                  <a:srgbClr val="FFFFFF"/>
                </a:buClr>
                <a:buSzPts val="1000"/>
                <a:buFont typeface="Arial"/>
                <a:buChar char="−"/>
              </a:pPr>
              <a:r>
                <a:rPr lang="en" sz="1333" b="1" dirty="0">
                  <a:solidFill>
                    <a:srgbClr val="FFFFFF"/>
                  </a:solidFill>
                </a:rPr>
                <a:t>Influencers &amp; Catalysts</a:t>
              </a:r>
              <a:endParaRPr sz="1333" b="1" dirty="0">
                <a:solidFill>
                  <a:srgbClr val="FFFFFF"/>
                </a:solidFill>
                <a:latin typeface="Arial"/>
                <a:ea typeface="Arial"/>
                <a:cs typeface="Arial"/>
                <a:sym typeface="Arial"/>
              </a:endParaRPr>
            </a:p>
            <a:p>
              <a:pPr marL="243826" indent="-226893">
                <a:buClr>
                  <a:srgbClr val="FFFFFF"/>
                </a:buClr>
                <a:buSzPts val="1000"/>
                <a:buFont typeface="Arial"/>
                <a:buChar char="−"/>
              </a:pPr>
              <a:r>
                <a:rPr lang="en" sz="1333" b="1" dirty="0">
                  <a:solidFill>
                    <a:srgbClr val="FFFFFF"/>
                  </a:solidFill>
                  <a:latin typeface="Arial"/>
                  <a:ea typeface="Arial"/>
                  <a:cs typeface="Arial"/>
                  <a:sym typeface="Arial"/>
                </a:rPr>
                <a:t>Brand Ambassadors</a:t>
              </a:r>
              <a:endParaRPr sz="1333" b="1" dirty="0"/>
            </a:p>
            <a:p>
              <a:pPr marL="101597">
                <a:buClr>
                  <a:srgbClr val="000000"/>
                </a:buClr>
                <a:buSzPts val="1200"/>
              </a:pPr>
              <a:endParaRPr sz="1333" b="1" dirty="0">
                <a:solidFill>
                  <a:srgbClr val="FFFFFF"/>
                </a:solidFill>
                <a:latin typeface="Arial"/>
                <a:ea typeface="Arial"/>
                <a:cs typeface="Arial"/>
                <a:sym typeface="Arial"/>
              </a:endParaRPr>
            </a:p>
          </p:txBody>
        </p:sp>
        <p:sp>
          <p:nvSpPr>
            <p:cNvPr id="1063" name="Google Shape;1063;p188"/>
            <p:cNvSpPr/>
            <p:nvPr/>
          </p:nvSpPr>
          <p:spPr>
            <a:xfrm>
              <a:off x="3813821" y="2266609"/>
              <a:ext cx="1763700" cy="3204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rPr>
                <a:t>Concierge &amp; Referrals</a:t>
              </a:r>
              <a:endParaRPr sz="1333" b="1" dirty="0">
                <a:solidFill>
                  <a:srgbClr val="FFFFFF"/>
                </a:solidFill>
                <a:latin typeface="Arial"/>
                <a:ea typeface="Arial"/>
                <a:cs typeface="Arial"/>
                <a:sym typeface="Arial"/>
              </a:endParaRPr>
            </a:p>
            <a:p>
              <a:pPr marL="243826" indent="-226893">
                <a:buClr>
                  <a:srgbClr val="FFFFFF"/>
                </a:buClr>
                <a:buSzPts val="1000"/>
                <a:buFont typeface="Arial"/>
                <a:buChar char="−"/>
              </a:pPr>
              <a:r>
                <a:rPr lang="en" sz="1333" b="1" dirty="0">
                  <a:solidFill>
                    <a:srgbClr val="FFFFFF"/>
                  </a:solidFill>
                </a:rPr>
                <a:t>Affiliates</a:t>
              </a:r>
              <a:endParaRPr sz="1333" b="1" dirty="0">
                <a:solidFill>
                  <a:srgbClr val="FFFFFF"/>
                </a:solidFill>
                <a:latin typeface="Arial"/>
                <a:ea typeface="Arial"/>
                <a:cs typeface="Arial"/>
                <a:sym typeface="Arial"/>
              </a:endParaRPr>
            </a:p>
          </p:txBody>
        </p:sp>
        <p:sp>
          <p:nvSpPr>
            <p:cNvPr id="1064" name="Google Shape;1064;p188"/>
            <p:cNvSpPr/>
            <p:nvPr/>
          </p:nvSpPr>
          <p:spPr>
            <a:xfrm>
              <a:off x="1074425" y="2824627"/>
              <a:ext cx="2438400" cy="5010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Foundational Processes</a:t>
              </a:r>
              <a:endParaRPr sz="1333" b="1" dirty="0">
                <a:solidFill>
                  <a:srgbClr val="FFFFFF"/>
                </a:solidFill>
                <a:latin typeface="Arial"/>
                <a:ea typeface="Arial"/>
                <a:cs typeface="Arial"/>
                <a:sym typeface="Arial"/>
              </a:endParaRPr>
            </a:p>
          </p:txBody>
        </p:sp>
        <p:sp>
          <p:nvSpPr>
            <p:cNvPr id="1065" name="Google Shape;1065;p188"/>
            <p:cNvSpPr/>
            <p:nvPr/>
          </p:nvSpPr>
          <p:spPr>
            <a:xfrm>
              <a:off x="3661410" y="2824622"/>
              <a:ext cx="2438400" cy="4377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Additional processes</a:t>
              </a:r>
              <a:endParaRPr sz="1333" b="1" dirty="0"/>
            </a:p>
          </p:txBody>
        </p:sp>
        <p:sp>
          <p:nvSpPr>
            <p:cNvPr id="1066" name="Google Shape;1066;p188"/>
            <p:cNvSpPr/>
            <p:nvPr/>
          </p:nvSpPr>
          <p:spPr>
            <a:xfrm>
              <a:off x="6248400" y="2824622"/>
              <a:ext cx="2438400" cy="4377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All processes defined and automated, where possible </a:t>
              </a:r>
              <a:endParaRPr sz="1333" b="1" dirty="0"/>
            </a:p>
            <a:p>
              <a:pPr marL="243826" indent="-226893">
                <a:spcBef>
                  <a:spcPts val="356"/>
                </a:spcBef>
                <a:buClr>
                  <a:srgbClr val="FFFFFF"/>
                </a:buClr>
                <a:buSzPts val="1000"/>
                <a:buFont typeface="Arial"/>
                <a:buChar char="•"/>
              </a:pPr>
              <a:r>
                <a:rPr lang="en" sz="1333" b="1" dirty="0">
                  <a:solidFill>
                    <a:srgbClr val="FFFFFF"/>
                  </a:solidFill>
                </a:rPr>
                <a:t>Driver/Rider Communication streamlined</a:t>
              </a:r>
              <a:endParaRPr sz="1333" b="1" dirty="0">
                <a:solidFill>
                  <a:srgbClr val="FFFFFF"/>
                </a:solidFill>
                <a:latin typeface="Arial"/>
                <a:ea typeface="Arial"/>
                <a:cs typeface="Arial"/>
                <a:sym typeface="Arial"/>
              </a:endParaRPr>
            </a:p>
          </p:txBody>
        </p:sp>
        <p:sp>
          <p:nvSpPr>
            <p:cNvPr id="1067" name="Google Shape;1067;p188"/>
            <p:cNvSpPr/>
            <p:nvPr/>
          </p:nvSpPr>
          <p:spPr>
            <a:xfrm>
              <a:off x="1223008" y="2968546"/>
              <a:ext cx="1473900" cy="4371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rPr>
                <a:t>Driver Recruitment</a:t>
              </a:r>
              <a:endParaRPr sz="1333" b="1" dirty="0">
                <a:solidFill>
                  <a:srgbClr val="FFFFFF"/>
                </a:solidFill>
              </a:endParaRPr>
            </a:p>
            <a:p>
              <a:pPr marL="243826" indent="-226893">
                <a:buClr>
                  <a:srgbClr val="FFFFFF"/>
                </a:buClr>
                <a:buSzPts val="1000"/>
                <a:buChar char="−"/>
              </a:pPr>
              <a:r>
                <a:rPr lang="en" sz="1333" b="1" dirty="0">
                  <a:solidFill>
                    <a:srgbClr val="FFFFFF"/>
                  </a:solidFill>
                </a:rPr>
                <a:t>Training &amp; Resources</a:t>
              </a:r>
              <a:endParaRPr sz="1333" b="1" dirty="0">
                <a:solidFill>
                  <a:srgbClr val="FFFFFF"/>
                </a:solidFill>
              </a:endParaRPr>
            </a:p>
            <a:p>
              <a:pPr marL="243826" indent="-226893">
                <a:buClr>
                  <a:srgbClr val="FFFFFF"/>
                </a:buClr>
                <a:buSzPts val="1000"/>
                <a:buChar char="−"/>
              </a:pPr>
              <a:r>
                <a:rPr lang="en" sz="1333" b="1" dirty="0">
                  <a:solidFill>
                    <a:srgbClr val="FFFFFF"/>
                  </a:solidFill>
                </a:rPr>
                <a:t>Communications</a:t>
              </a:r>
              <a:endParaRPr sz="1333" b="1" dirty="0">
                <a:solidFill>
                  <a:srgbClr val="FFFFFF"/>
                </a:solidFill>
              </a:endParaRPr>
            </a:p>
          </p:txBody>
        </p:sp>
        <p:sp>
          <p:nvSpPr>
            <p:cNvPr id="1068" name="Google Shape;1068;p188"/>
            <p:cNvSpPr/>
            <p:nvPr/>
          </p:nvSpPr>
          <p:spPr>
            <a:xfrm>
              <a:off x="3813809" y="2968546"/>
              <a:ext cx="1364157" cy="3204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Content curation</a:t>
              </a:r>
              <a:endParaRPr sz="1333" b="1" dirty="0">
                <a:solidFill>
                  <a:srgbClr val="FFFFFF"/>
                </a:solidFill>
                <a:latin typeface="Arial"/>
                <a:ea typeface="Arial"/>
                <a:cs typeface="Arial"/>
                <a:sym typeface="Arial"/>
              </a:endParaRPr>
            </a:p>
            <a:p>
              <a:pPr marL="243826" indent="-226893">
                <a:buClr>
                  <a:srgbClr val="FFFFFF"/>
                </a:buClr>
                <a:buSzPts val="1000"/>
                <a:buFont typeface="Arial"/>
                <a:buChar char="−"/>
              </a:pPr>
              <a:r>
                <a:rPr lang="en" sz="1333" b="1" dirty="0">
                  <a:solidFill>
                    <a:srgbClr val="FFFFFF"/>
                  </a:solidFill>
                  <a:latin typeface="Arial"/>
                  <a:ea typeface="Arial"/>
                  <a:cs typeface="Arial"/>
                  <a:sym typeface="Arial"/>
                </a:rPr>
                <a:t>Financial mgmt.</a:t>
              </a:r>
              <a:endParaRPr sz="1333" b="1" dirty="0"/>
            </a:p>
          </p:txBody>
        </p:sp>
        <p:sp>
          <p:nvSpPr>
            <p:cNvPr id="1069" name="Google Shape;1069;p188"/>
            <p:cNvSpPr/>
            <p:nvPr/>
          </p:nvSpPr>
          <p:spPr>
            <a:xfrm>
              <a:off x="3822463" y="3303357"/>
              <a:ext cx="1364157" cy="2940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latin typeface="Arial"/>
                  <a:ea typeface="Arial"/>
                  <a:cs typeface="Arial"/>
                  <a:sym typeface="Arial"/>
                </a:rPr>
                <a:t>Customer escalation</a:t>
              </a:r>
              <a:endParaRPr sz="1333" b="1" dirty="0">
                <a:solidFill>
                  <a:srgbClr val="FFFFFF"/>
                </a:solidFill>
                <a:latin typeface="Arial"/>
                <a:ea typeface="Arial"/>
                <a:cs typeface="Arial"/>
                <a:sym typeface="Arial"/>
              </a:endParaRPr>
            </a:p>
          </p:txBody>
        </p:sp>
        <p:sp>
          <p:nvSpPr>
            <p:cNvPr id="1070" name="Google Shape;1070;p188"/>
            <p:cNvSpPr/>
            <p:nvPr/>
          </p:nvSpPr>
          <p:spPr>
            <a:xfrm>
              <a:off x="464811" y="3494957"/>
              <a:ext cx="8222100" cy="751200"/>
            </a:xfrm>
            <a:prstGeom prst="rect">
              <a:avLst/>
            </a:prstGeom>
            <a:solidFill>
              <a:srgbClr val="C5C2C2"/>
            </a:solidFill>
            <a:ln>
              <a:noFill/>
            </a:ln>
          </p:spPr>
          <p:txBody>
            <a:bodyPr spcFirstLastPara="1" wrap="square" lIns="121900" tIns="60933" rIns="121900" bIns="60933" anchor="ctr" anchorCtr="0">
              <a:noAutofit/>
            </a:bodyPr>
            <a:lstStyle/>
            <a:p>
              <a:pPr algn="ctr">
                <a:buClr>
                  <a:srgbClr val="000000"/>
                </a:buClr>
                <a:buSzPts val="2700"/>
              </a:pPr>
              <a:endParaRPr sz="3600">
                <a:solidFill>
                  <a:srgbClr val="FFFFFF"/>
                </a:solidFill>
                <a:latin typeface="Arial"/>
                <a:ea typeface="Arial"/>
                <a:cs typeface="Arial"/>
                <a:sym typeface="Arial"/>
              </a:endParaRPr>
            </a:p>
          </p:txBody>
        </p:sp>
        <p:sp>
          <p:nvSpPr>
            <p:cNvPr id="1071" name="Google Shape;1071;p188"/>
            <p:cNvSpPr txBox="1"/>
            <p:nvPr/>
          </p:nvSpPr>
          <p:spPr>
            <a:xfrm>
              <a:off x="464820" y="3636733"/>
              <a:ext cx="880500" cy="304800"/>
            </a:xfrm>
            <a:prstGeom prst="rect">
              <a:avLst/>
            </a:prstGeom>
            <a:noFill/>
            <a:ln>
              <a:noFill/>
            </a:ln>
          </p:spPr>
          <p:txBody>
            <a:bodyPr spcFirstLastPara="1" wrap="square" lIns="60933" tIns="60933" rIns="60933" bIns="60933" anchor="ctr" anchorCtr="0">
              <a:noAutofit/>
            </a:bodyPr>
            <a:lstStyle/>
            <a:p>
              <a:pPr>
                <a:buClr>
                  <a:srgbClr val="FFFFFF"/>
                </a:buClr>
                <a:buSzPts val="1200"/>
              </a:pPr>
              <a:r>
                <a:rPr lang="en" sz="1333" b="1" dirty="0">
                  <a:solidFill>
                    <a:srgbClr val="FFFFFF"/>
                  </a:solidFill>
                </a:rPr>
                <a:t>Support</a:t>
              </a:r>
              <a:endParaRPr sz="1333" b="1" dirty="0">
                <a:solidFill>
                  <a:srgbClr val="FFFFFF"/>
                </a:solidFill>
                <a:latin typeface="Arial"/>
                <a:ea typeface="Arial"/>
                <a:cs typeface="Arial"/>
                <a:sym typeface="Arial"/>
              </a:endParaRPr>
            </a:p>
          </p:txBody>
        </p:sp>
        <p:sp>
          <p:nvSpPr>
            <p:cNvPr id="1072" name="Google Shape;1072;p188"/>
            <p:cNvSpPr/>
            <p:nvPr/>
          </p:nvSpPr>
          <p:spPr>
            <a:xfrm>
              <a:off x="1074420" y="3570211"/>
              <a:ext cx="2438400" cy="8508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rPr>
                <a:t>Market Budget</a:t>
              </a:r>
              <a:endParaRPr sz="1333" b="1" dirty="0">
                <a:solidFill>
                  <a:srgbClr val="FFFFFF"/>
                </a:solidFill>
                <a:latin typeface="Arial"/>
                <a:ea typeface="Arial"/>
                <a:cs typeface="Arial"/>
                <a:sym typeface="Arial"/>
              </a:endParaRPr>
            </a:p>
            <a:p>
              <a:pPr marL="243826" indent="-226893">
                <a:buClr>
                  <a:srgbClr val="FFFFFF"/>
                </a:buClr>
                <a:buSzPts val="1000"/>
                <a:buFont typeface="Arial"/>
                <a:buChar char="•"/>
              </a:pPr>
              <a:r>
                <a:rPr lang="en" sz="1333" b="1" dirty="0">
                  <a:solidFill>
                    <a:srgbClr val="FFFFFF"/>
                  </a:solidFill>
                </a:rPr>
                <a:t>Feedback Loops</a:t>
              </a:r>
              <a:endParaRPr sz="1333" b="1" dirty="0">
                <a:solidFill>
                  <a:srgbClr val="FFFFFF"/>
                </a:solidFill>
                <a:latin typeface="Arial"/>
                <a:ea typeface="Arial"/>
                <a:cs typeface="Arial"/>
                <a:sym typeface="Arial"/>
              </a:endParaRPr>
            </a:p>
            <a:p>
              <a:pPr marL="243826" indent="-226893">
                <a:buClr>
                  <a:srgbClr val="FFFFFF"/>
                </a:buClr>
                <a:buSzPts val="1000"/>
                <a:buFont typeface="Arial"/>
                <a:buChar char="•"/>
              </a:pPr>
              <a:r>
                <a:rPr lang="en" sz="1333" b="1" dirty="0">
                  <a:solidFill>
                    <a:srgbClr val="FFFFFF"/>
                  </a:solidFill>
                </a:rPr>
                <a:t>Tools </a:t>
              </a:r>
              <a:endParaRPr sz="1333" b="1" dirty="0">
                <a:solidFill>
                  <a:srgbClr val="FFFFFF"/>
                </a:solidFill>
                <a:latin typeface="Arial"/>
                <a:ea typeface="Arial"/>
                <a:cs typeface="Arial"/>
                <a:sym typeface="Arial"/>
              </a:endParaRPr>
            </a:p>
          </p:txBody>
        </p:sp>
        <p:sp>
          <p:nvSpPr>
            <p:cNvPr id="1073" name="Google Shape;1073;p188"/>
            <p:cNvSpPr/>
            <p:nvPr/>
          </p:nvSpPr>
          <p:spPr>
            <a:xfrm>
              <a:off x="3661410" y="3570211"/>
              <a:ext cx="2438400" cy="8508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rPr>
                <a:t>PR &amp; Advertising Campaign</a:t>
              </a:r>
              <a:endParaRPr sz="1333" b="1" dirty="0">
                <a:solidFill>
                  <a:srgbClr val="FFFFFF"/>
                </a:solidFill>
              </a:endParaRPr>
            </a:p>
            <a:p>
              <a:pPr marL="243826" indent="-226893">
                <a:buClr>
                  <a:srgbClr val="FFFFFF"/>
                </a:buClr>
                <a:buSzPts val="1000"/>
                <a:buFont typeface="Arial"/>
                <a:buChar char="•"/>
              </a:pPr>
              <a:r>
                <a:rPr lang="en" sz="1333" b="1" dirty="0">
                  <a:solidFill>
                    <a:srgbClr val="FFFFFF"/>
                  </a:solidFill>
                </a:rPr>
                <a:t>Daily/Weekly/Monthly Reporting</a:t>
              </a:r>
              <a:endParaRPr sz="1333" b="1" dirty="0">
                <a:solidFill>
                  <a:srgbClr val="FFFFFF"/>
                </a:solidFill>
                <a:latin typeface="Arial"/>
                <a:ea typeface="Arial"/>
                <a:cs typeface="Arial"/>
                <a:sym typeface="Arial"/>
              </a:endParaRPr>
            </a:p>
            <a:p>
              <a:pPr marL="243826" indent="-226893">
                <a:buClr>
                  <a:srgbClr val="FFFFFF"/>
                </a:buClr>
                <a:buSzPts val="1000"/>
                <a:buFont typeface="Arial"/>
                <a:buChar char="•"/>
              </a:pPr>
              <a:r>
                <a:rPr lang="en" sz="1333" b="1" dirty="0">
                  <a:solidFill>
                    <a:srgbClr val="FFFFFF"/>
                  </a:solidFill>
                </a:rPr>
                <a:t>Social Media &amp; Brand Management</a:t>
              </a:r>
              <a:endParaRPr sz="1333" b="1" dirty="0">
                <a:solidFill>
                  <a:srgbClr val="FFFFFF"/>
                </a:solidFill>
                <a:latin typeface="Arial"/>
                <a:ea typeface="Arial"/>
                <a:cs typeface="Arial"/>
                <a:sym typeface="Arial"/>
              </a:endParaRPr>
            </a:p>
          </p:txBody>
        </p:sp>
        <p:sp>
          <p:nvSpPr>
            <p:cNvPr id="1074" name="Google Shape;1074;p188"/>
            <p:cNvSpPr/>
            <p:nvPr/>
          </p:nvSpPr>
          <p:spPr>
            <a:xfrm>
              <a:off x="6248400" y="3570211"/>
              <a:ext cx="2438400" cy="850800"/>
            </a:xfrm>
            <a:prstGeom prst="rect">
              <a:avLst/>
            </a:prstGeom>
            <a:noFill/>
            <a:ln>
              <a:noFill/>
            </a:ln>
          </p:spPr>
          <p:txBody>
            <a:bodyPr spcFirstLastPara="1" wrap="square" lIns="60933" tIns="0" rIns="60933" bIns="0" anchor="t" anchorCtr="0">
              <a:noAutofit/>
            </a:bodyPr>
            <a:lstStyle/>
            <a:p>
              <a:pPr marL="243826" indent="-226893">
                <a:buClr>
                  <a:srgbClr val="FFFFFF"/>
                </a:buClr>
                <a:buSzPts val="1000"/>
                <a:buFont typeface="Arial"/>
                <a:buChar char="•"/>
              </a:pPr>
              <a:r>
                <a:rPr lang="en" sz="1333" b="1" dirty="0">
                  <a:solidFill>
                    <a:srgbClr val="FFFFFF"/>
                  </a:solidFill>
                </a:rPr>
                <a:t>Local team operating brand locally with dedicated support Market Manager in Corporate</a:t>
              </a:r>
              <a:endParaRPr sz="1333" b="1" dirty="0">
                <a:solidFill>
                  <a:srgbClr val="FFFFFF"/>
                </a:solidFill>
                <a:latin typeface="Arial"/>
                <a:ea typeface="Arial"/>
                <a:cs typeface="Arial"/>
                <a:sym typeface="Arial"/>
              </a:endParaRPr>
            </a:p>
            <a:p>
              <a:pPr marL="243826" indent="-150695">
                <a:buClr>
                  <a:srgbClr val="000000"/>
                </a:buClr>
                <a:buSzPts val="1100"/>
              </a:pPr>
              <a:endParaRPr sz="1333" b="1" dirty="0">
                <a:solidFill>
                  <a:srgbClr val="FFFFFF"/>
                </a:solidFill>
                <a:latin typeface="Arial"/>
                <a:ea typeface="Arial"/>
                <a:cs typeface="Arial"/>
                <a:sym typeface="Arial"/>
              </a:endParaRPr>
            </a:p>
          </p:txBody>
        </p:sp>
      </p:grpSp>
      <p:pic>
        <p:nvPicPr>
          <p:cNvPr id="1075" name="Google Shape;1075;p188"/>
          <p:cNvPicPr preferRelativeResize="0"/>
          <p:nvPr/>
        </p:nvPicPr>
        <p:blipFill>
          <a:blip r:embed="rId3">
            <a:alphaModFix/>
          </a:blip>
          <a:stretch>
            <a:fillRect/>
          </a:stretch>
        </p:blipFill>
        <p:spPr>
          <a:xfrm>
            <a:off x="151488" y="181839"/>
            <a:ext cx="1254267" cy="1254267"/>
          </a:xfrm>
          <a:prstGeom prst="rect">
            <a:avLst/>
          </a:prstGeom>
          <a:noFill/>
          <a:ln>
            <a:noFill/>
          </a:ln>
        </p:spPr>
      </p:pic>
    </p:spTree>
    <p:extLst>
      <p:ext uri="{BB962C8B-B14F-4D97-AF65-F5344CB8AC3E}">
        <p14:creationId xmlns:p14="http://schemas.microsoft.com/office/powerpoint/2010/main" val="1181491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white background&#10;&#10;Description automatically generated">
            <a:extLst>
              <a:ext uri="{FF2B5EF4-FFF2-40B4-BE49-F238E27FC236}">
                <a16:creationId xmlns:a16="http://schemas.microsoft.com/office/drawing/2014/main" id="{12F9353B-9484-2143-BBE4-6F45C553195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47987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4FEC0C0-7B5A-614B-ACAD-4F81871FFEA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1122086"/>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691</TotalTime>
  <Words>1766</Words>
  <Application>Microsoft Macintosh PowerPoint</Application>
  <PresentationFormat>Widescreen</PresentationFormat>
  <Paragraphs>267</Paragraphs>
  <Slides>27</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6" baseType="lpstr">
      <vt:lpstr>Arial</vt:lpstr>
      <vt:lpstr>Avenir Black</vt:lpstr>
      <vt:lpstr>Avenir Book</vt:lpstr>
      <vt:lpstr>Avenir Heavy</vt:lpstr>
      <vt:lpstr>Calibri</vt:lpstr>
      <vt:lpstr>Corbel</vt:lpstr>
      <vt:lpstr>Wingdings 2</vt:lpstr>
      <vt:lpstr>Frame</vt:lpstr>
      <vt:lpstr>Worksheet</vt:lpstr>
      <vt:lpstr>Connecting you and your family to safe, local transportation.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2020 Roll-Out</vt:lpstr>
      <vt:lpstr>PowerPoint Presentation</vt:lpstr>
      <vt:lpstr>  GoVetted CEO John Finch</vt:lpstr>
      <vt:lpstr>Team  </vt:lpstr>
      <vt:lpstr>PowerPoint Presentation</vt:lpstr>
      <vt:lpstr>PowerPoint Presentation</vt:lpstr>
      <vt:lpstr>Trip Fare Breakdown   </vt:lpstr>
      <vt:lpstr>Driver Recruitment &amp; Retention “Drive for Five”</vt:lpstr>
      <vt:lpstr>PowerPoint Presentation</vt:lpstr>
      <vt:lpstr>Pro Forma   </vt:lpstr>
      <vt:lpstr>Go To Market Strategy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you and your family to safe, local transportation.</dc:title>
  <dc:creator>John Finch</dc:creator>
  <cp:lastModifiedBy>Alan Roberts</cp:lastModifiedBy>
  <cp:revision>30</cp:revision>
  <dcterms:created xsi:type="dcterms:W3CDTF">2020-01-24T17:41:09Z</dcterms:created>
  <dcterms:modified xsi:type="dcterms:W3CDTF">2020-06-24T20:51:26Z</dcterms:modified>
</cp:coreProperties>
</file>