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3" r:id="rId6"/>
    <p:sldId id="271" r:id="rId7"/>
    <p:sldId id="266" r:id="rId8"/>
    <p:sldId id="267" r:id="rId9"/>
    <p:sldId id="268" r:id="rId10"/>
    <p:sldId id="269" r:id="rId11"/>
    <p:sldId id="265"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5" d="100"/>
          <a:sy n="115" d="100"/>
        </p:scale>
        <p:origin x="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econsultancy.com/blog/9366-ecommerce-consumer-reviews-why-you-need-them-and-how-to-use-them/" TargetMode="External"/><Relationship Id="rId3" Type="http://schemas.openxmlformats.org/officeDocument/2006/relationships/hyperlink" Target="https://www.brightlocal.com/learn/local-consumer-review-survey/" TargetMode="External"/><Relationship Id="rId7" Type="http://schemas.openxmlformats.org/officeDocument/2006/relationships/hyperlink" Target="https://reprevive.com/online-reputation-reviews-statistics/"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ebrepublic.com/en/blog/2015/1/29/everything-about-online-reviews/" TargetMode="External"/><Relationship Id="rId5" Type="http://schemas.openxmlformats.org/officeDocument/2006/relationships/hyperlink" Target="http://www.bazaarvoice.com/research-and-insight/social-commerce-statistics/" TargetMode="External"/><Relationship Id="rId10" Type="http://schemas.openxmlformats.org/officeDocument/2006/relationships/hyperlink" Target="http://www.socialmediatoday.com/content/why-online-reviews-matter" TargetMode="External"/><Relationship Id="rId4" Type="http://schemas.openxmlformats.org/officeDocument/2006/relationships/hyperlink" Target="http://www.business2community.com/infographics/impact-online-reviews-customers-buying-decisions-infographic-01280945" TargetMode="External"/><Relationship Id="rId9" Type="http://schemas.openxmlformats.org/officeDocument/2006/relationships/hyperlink" Target="https://blog.reevoo.com/ebook-bad-reviews-good-busin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p:txBody>
          <a:bodyPr>
            <a:normAutofit/>
          </a:bodyPr>
          <a:lstStyle/>
          <a:p>
            <a:r>
              <a:rPr lang="en-US" dirty="0"/>
              <a:t>Review Court</a:t>
            </a:r>
            <a:br>
              <a:rPr lang="en-US" dirty="0"/>
            </a:br>
            <a:r>
              <a:rPr lang="en-US" sz="2700" dirty="0"/>
              <a:t>“Where the truth lies”</a:t>
            </a:r>
          </a:p>
        </p:txBody>
      </p:sp>
      <p:sp>
        <p:nvSpPr>
          <p:cNvPr id="3" name="Subtitle 2">
            <a:extLst>
              <a:ext uri="{FF2B5EF4-FFF2-40B4-BE49-F238E27FC236}">
                <a16:creationId xmlns:a16="http://schemas.microsoft.com/office/drawing/2014/main" id="{2FE4AF2B-EC3C-4F1D-870D-6F4D2948C185}"/>
              </a:ext>
            </a:extLst>
          </p:cNvPr>
          <p:cNvSpPr>
            <a:spLocks noGrp="1"/>
          </p:cNvSpPr>
          <p:nvPr>
            <p:ph type="subTitle" idx="1"/>
          </p:nvPr>
        </p:nvSpPr>
        <p:spPr/>
        <p:txBody>
          <a:bodyPr/>
          <a:lstStyle/>
          <a:p>
            <a:pPr>
              <a:lnSpc>
                <a:spcPct val="100000"/>
              </a:lnSpc>
            </a:pPr>
            <a:r>
              <a:rPr lang="en-US" dirty="0"/>
              <a:t>Digital Tv series</a:t>
            </a:r>
          </a:p>
          <a:p>
            <a:pPr>
              <a:lnSpc>
                <a:spcPct val="100000"/>
              </a:lnSpc>
            </a:pPr>
            <a:r>
              <a:rPr lang="en-US" dirty="0"/>
              <a:t>Coming 2020</a:t>
            </a:r>
          </a:p>
        </p:txBody>
      </p:sp>
    </p:spTree>
    <p:extLst>
      <p:ext uri="{BB962C8B-B14F-4D97-AF65-F5344CB8AC3E}">
        <p14:creationId xmlns:p14="http://schemas.microsoft.com/office/powerpoint/2010/main" val="1887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9" name="Picture 25">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7">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1" name="Freeform: Shape 32">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42" name="Freeform: Shape 3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2779743" y="765692"/>
            <a:ext cx="6420468" cy="1278403"/>
          </a:xfrm>
        </p:spPr>
        <p:txBody>
          <a:bodyPr vert="horz" lIns="91440" tIns="45720" rIns="91440" bIns="45720" rtlCol="0" anchor="ctr">
            <a:normAutofit/>
          </a:bodyPr>
          <a:lstStyle/>
          <a:p>
            <a:pPr algn="ctr"/>
            <a:r>
              <a:rPr lang="en-US" sz="3600" dirty="0"/>
              <a:t>“Review court”</a:t>
            </a:r>
            <a:br>
              <a:rPr lang="en-US" sz="3600" dirty="0"/>
            </a:br>
            <a:endParaRPr lang="en-US" sz="3600" dirty="0"/>
          </a:p>
        </p:txBody>
      </p:sp>
      <p:sp>
        <p:nvSpPr>
          <p:cNvPr id="19" name="Title 1">
            <a:extLst>
              <a:ext uri="{FF2B5EF4-FFF2-40B4-BE49-F238E27FC236}">
                <a16:creationId xmlns:a16="http://schemas.microsoft.com/office/drawing/2014/main" id="{62911A17-3816-4B74-B243-B06102E1D0C6}"/>
              </a:ext>
            </a:extLst>
          </p:cNvPr>
          <p:cNvSpPr txBox="1">
            <a:spLocks/>
          </p:cNvSpPr>
          <p:nvPr/>
        </p:nvSpPr>
        <p:spPr>
          <a:xfrm>
            <a:off x="1748451" y="1707260"/>
            <a:ext cx="8695095" cy="483447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lnSpc>
                <a:spcPct val="150000"/>
              </a:lnSpc>
            </a:pPr>
            <a:r>
              <a:rPr lang="en-US" sz="1400" b="1" i="1" cap="none" dirty="0">
                <a:solidFill>
                  <a:schemeClr val="tx1"/>
                </a:solidFill>
                <a:latin typeface="Arial" panose="020B0604020202020204" pitchFamily="34" charset="0"/>
                <a:cs typeface="Arial" panose="020B0604020202020204" pitchFamily="34" charset="0"/>
              </a:rPr>
              <a:t>“Not Guilty vs. Guilty”</a:t>
            </a:r>
            <a:r>
              <a:rPr lang="en-US" sz="1400" b="1" cap="none" dirty="0">
                <a:solidFill>
                  <a:schemeClr val="tx1"/>
                </a:solidFill>
                <a:latin typeface="Arial" panose="020B0604020202020204" pitchFamily="34" charset="0"/>
                <a:cs typeface="Arial" panose="020B0604020202020204" pitchFamily="34" charset="0"/>
              </a:rPr>
              <a:t>	</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If a business owner is granted a “not guilty” verdict, they will be granted the right to delete the review, forever, and given a “Not Guilty - As Proven on Review Court” badge on their listing. </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Spokespersons for these sites will be asked to verify “buy-in” on-air or via taped testimonials.</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If the consumer’s review is “judged” to have veracity, the seller must admit wrongdoing and provide some type of non-monetary reimbursement. </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The show’s sponsors can also provide “gifts” to make up for the consumer’s experience  ̶ especially powerful if wedding or some other special occasion was ruined. </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The review will stand, but with a badge indicating “Lesson Learned - As Seen on Review Court” with an “admission of guilt” from the seller. </a:t>
            </a:r>
          </a:p>
          <a:p>
            <a:pPr marL="285750" indent="-285750" algn="l">
              <a:lnSpc>
                <a:spcPct val="150000"/>
              </a:lnSpc>
              <a:buClr>
                <a:schemeClr val="accent1"/>
              </a:buClr>
              <a:buSzPct val="120000"/>
              <a:buFont typeface="Arial" panose="020B0604020202020204" pitchFamily="34" charset="0"/>
              <a:buChar char="•"/>
            </a:pPr>
            <a:r>
              <a:rPr lang="en-US" sz="1400" b="1" cap="none" dirty="0">
                <a:solidFill>
                  <a:schemeClr val="tx1"/>
                </a:solidFill>
                <a:latin typeface="Arial" panose="020B0604020202020204" pitchFamily="34" charset="0"/>
                <a:cs typeface="Arial" panose="020B0604020202020204" pitchFamily="34" charset="0"/>
              </a:rPr>
              <a:t>The seller can also opt to present a written “confession” (“I was short staffed, food delivery never came, my mom had just died,” etc.) so the audience can see their side of the story, along with a link to their appearance on the show. </a:t>
            </a:r>
          </a:p>
          <a:p>
            <a:pPr algn="l">
              <a:lnSpc>
                <a:spcPct val="100000"/>
              </a:lnSpc>
            </a:pPr>
            <a:r>
              <a:rPr lang="en-US" sz="1400" b="1" dirty="0">
                <a:solidFill>
                  <a:schemeClr val="tx1"/>
                </a:solidFill>
                <a:latin typeface="Arial" panose="020B0604020202020204" pitchFamily="34" charset="0"/>
                <a:cs typeface="Arial" panose="020B0604020202020204" pitchFamily="34" charset="0"/>
              </a:rPr>
              <a:t>	</a:t>
            </a:r>
          </a:p>
          <a:p>
            <a:pPr marL="57150" marR="0" lvl="0" algn="l" defTabSz="914400" rtl="0" eaLnBrk="1" fontAlgn="auto" latinLnBrk="0" hangingPunct="1">
              <a:lnSpc>
                <a:spcPct val="100000"/>
              </a:lnSpc>
              <a:spcBef>
                <a:spcPct val="0"/>
              </a:spcBef>
              <a:spcAft>
                <a:spcPts val="600"/>
              </a:spcAft>
              <a:buClr>
                <a:srgbClr val="B80E0F"/>
              </a:buClr>
              <a:buSzPct val="160000"/>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514350" marR="0" lvl="0" indent="-457200" algn="l" defTabSz="914400" rtl="0" eaLnBrk="1" fontAlgn="auto" latinLnBrk="0" hangingPunct="1">
              <a:lnSpc>
                <a:spcPct val="100000"/>
              </a:lnSpc>
              <a:spcBef>
                <a:spcPct val="0"/>
              </a:spcBef>
              <a:spcAft>
                <a:spcPts val="600"/>
              </a:spcAft>
              <a:buClr>
                <a:srgbClr val="B80E0F"/>
              </a:buClr>
              <a:buSzPct val="160000"/>
              <a:buFont typeface="Arial" panose="020B0604020202020204" pitchFamily="34" charset="0"/>
              <a:buChar char="•"/>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9" name="Group 48">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0" name="Rectangle 49">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2" name="Rectangle 51">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685800" y="4945678"/>
            <a:ext cx="10792837" cy="1151965"/>
          </a:xfrm>
        </p:spPr>
        <p:txBody>
          <a:bodyPr vert="horz" lIns="91440" tIns="45720" rIns="91440" bIns="45720" rtlCol="0" anchor="ctr">
            <a:normAutofit/>
          </a:bodyPr>
          <a:lstStyle/>
          <a:p>
            <a:pPr algn="l"/>
            <a:r>
              <a:rPr lang="en-US" sz="5400" dirty="0">
                <a:solidFill>
                  <a:srgbClr val="FFFFFF"/>
                </a:solidFill>
              </a:rPr>
              <a:t>Multi-camera format</a:t>
            </a:r>
          </a:p>
        </p:txBody>
      </p:sp>
      <p:pic>
        <p:nvPicPr>
          <p:cNvPr id="4" name="Picture 3" descr="A screenshot of a cell phone&#10;&#10;Description automatically generated">
            <a:extLst>
              <a:ext uri="{FF2B5EF4-FFF2-40B4-BE49-F238E27FC236}">
                <a16:creationId xmlns:a16="http://schemas.microsoft.com/office/drawing/2014/main" id="{A7878C80-E385-47ED-9F89-E2BACDDA5C01}"/>
              </a:ext>
            </a:extLst>
          </p:cNvPr>
          <p:cNvPicPr>
            <a:picLocks noChangeAspect="1"/>
          </p:cNvPicPr>
          <p:nvPr/>
        </p:nvPicPr>
        <p:blipFill>
          <a:blip r:embed="rId4"/>
          <a:stretch>
            <a:fillRect/>
          </a:stretch>
        </p:blipFill>
        <p:spPr>
          <a:xfrm>
            <a:off x="713363" y="760357"/>
            <a:ext cx="5157905" cy="3094743"/>
          </a:xfrm>
          <a:prstGeom prst="rect">
            <a:avLst/>
          </a:prstGeom>
          <a:ln w="12700">
            <a:solidFill>
              <a:schemeClr val="tx1"/>
            </a:solidFill>
          </a:ln>
          <a:effectLst>
            <a:outerShdw blurRad="50800" dist="38100" dir="8100000" algn="tr" rotWithShape="0">
              <a:prstClr val="black">
                <a:alpha val="40000"/>
              </a:prstClr>
            </a:outerShdw>
          </a:effectLst>
        </p:spPr>
      </p:pic>
      <p:sp>
        <p:nvSpPr>
          <p:cNvPr id="19" name="Title 1">
            <a:extLst>
              <a:ext uri="{FF2B5EF4-FFF2-40B4-BE49-F238E27FC236}">
                <a16:creationId xmlns:a16="http://schemas.microsoft.com/office/drawing/2014/main" id="{62911A17-3816-4B74-B243-B06102E1D0C6}"/>
              </a:ext>
            </a:extLst>
          </p:cNvPr>
          <p:cNvSpPr txBox="1">
            <a:spLocks/>
          </p:cNvSpPr>
          <p:nvPr/>
        </p:nvSpPr>
        <p:spPr>
          <a:xfrm>
            <a:off x="6213376" y="938175"/>
            <a:ext cx="5386447" cy="351095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kumimoji="0" lang="en-US" sz="3200" b="0" i="0" u="none" strike="noStrike" spc="0" normalizeH="0" noProof="0" dirty="0">
                <a:ln>
                  <a:noFill/>
                </a:ln>
                <a:solidFill>
                  <a:schemeClr val="tx1"/>
                </a:solidFill>
                <a:uLnTx/>
                <a:uFillTx/>
                <a:latin typeface="+mn-lt"/>
                <a:ea typeface="+mn-ea"/>
                <a:cs typeface="+mn-cs"/>
              </a:rPr>
              <a:t>Shot to </a:t>
            </a:r>
            <a:r>
              <a:rPr lang="en-US" sz="3200" dirty="0">
                <a:solidFill>
                  <a:schemeClr val="tx1"/>
                </a:solidFill>
                <a:latin typeface="+mn-lt"/>
                <a:ea typeface="+mn-ea"/>
                <a:cs typeface="+mn-cs"/>
              </a:rPr>
              <a:t>MIMIC</a:t>
            </a:r>
            <a:r>
              <a:rPr kumimoji="0" lang="en-US" sz="3200" b="0" i="0" u="none" strike="noStrike" spc="0" normalizeH="0" noProof="0" dirty="0">
                <a:ln>
                  <a:noFill/>
                </a:ln>
                <a:solidFill>
                  <a:schemeClr val="tx1"/>
                </a:solidFill>
                <a:uLnTx/>
                <a:uFillTx/>
                <a:latin typeface="+mn-lt"/>
                <a:ea typeface="+mn-ea"/>
                <a:cs typeface="+mn-cs"/>
              </a:rPr>
              <a:t> an actual courtroom</a:t>
            </a: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kumimoji="0" lang="en-US" sz="3200" b="0" i="0" u="none" strike="noStrike" spc="0" normalizeH="0" noProof="0" dirty="0">
                <a:ln>
                  <a:noFill/>
                </a:ln>
                <a:solidFill>
                  <a:schemeClr val="tx1"/>
                </a:solidFill>
                <a:uLnTx/>
                <a:uFillTx/>
                <a:latin typeface="+mn-lt"/>
                <a:ea typeface="+mn-ea"/>
                <a:cs typeface="+mn-cs"/>
              </a:rPr>
              <a:t> 22-minute episodes follow courtroom procedural format</a:t>
            </a: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endParaRPr kumimoji="0" lang="en-US" sz="3800" b="0" i="0" u="none" strike="noStrike" spc="0" normalizeH="0" noProof="0" dirty="0">
              <a:ln>
                <a:noFill/>
              </a:ln>
              <a:solidFill>
                <a:schemeClr val="tx1"/>
              </a:solidFill>
              <a:uLnTx/>
              <a:uFillTx/>
              <a:latin typeface="+mn-lt"/>
              <a:ea typeface="+mn-ea"/>
              <a:cs typeface="+mn-cs"/>
            </a:endParaRPr>
          </a:p>
        </p:txBody>
      </p:sp>
    </p:spTree>
    <p:extLst>
      <p:ext uri="{BB962C8B-B14F-4D97-AF65-F5344CB8AC3E}">
        <p14:creationId xmlns:p14="http://schemas.microsoft.com/office/powerpoint/2010/main" val="220038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9" name="Group 48">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0" name="Rectangle 49">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2" name="Rectangle 51">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685800" y="4945678"/>
            <a:ext cx="10792837" cy="1151965"/>
          </a:xfrm>
        </p:spPr>
        <p:txBody>
          <a:bodyPr vert="horz" lIns="91440" tIns="45720" rIns="91440" bIns="45720" rtlCol="0" anchor="ctr">
            <a:normAutofit/>
          </a:bodyPr>
          <a:lstStyle/>
          <a:p>
            <a:pPr algn="l"/>
            <a:r>
              <a:rPr lang="en-US" sz="5400">
                <a:solidFill>
                  <a:srgbClr val="FFFFFF"/>
                </a:solidFill>
              </a:rPr>
              <a:t>audience</a:t>
            </a:r>
          </a:p>
        </p:txBody>
      </p:sp>
      <p:pic>
        <p:nvPicPr>
          <p:cNvPr id="5" name="Picture 4" descr="A picture containing table, sitting, laptop, computer&#10;&#10;Description automatically generated">
            <a:extLst>
              <a:ext uri="{FF2B5EF4-FFF2-40B4-BE49-F238E27FC236}">
                <a16:creationId xmlns:a16="http://schemas.microsoft.com/office/drawing/2014/main" id="{400EF72F-8FBF-4D1D-8CF1-FA910EB5220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403298" y="634079"/>
            <a:ext cx="4931275" cy="3254641"/>
          </a:xfrm>
          <a:prstGeom prst="rect">
            <a:avLst/>
          </a:prstGeom>
          <a:ln w="12700">
            <a:solidFill>
              <a:schemeClr val="tx1"/>
            </a:solidFill>
          </a:ln>
          <a:effectLst>
            <a:outerShdw blurRad="50800" dist="38100" dir="8100000" algn="tr" rotWithShape="0">
              <a:prstClr val="black">
                <a:alpha val="40000"/>
              </a:prstClr>
            </a:outerShdw>
          </a:effectLst>
        </p:spPr>
      </p:pic>
      <p:sp>
        <p:nvSpPr>
          <p:cNvPr id="19" name="Title 1">
            <a:extLst>
              <a:ext uri="{FF2B5EF4-FFF2-40B4-BE49-F238E27FC236}">
                <a16:creationId xmlns:a16="http://schemas.microsoft.com/office/drawing/2014/main" id="{62911A17-3816-4B74-B243-B06102E1D0C6}"/>
              </a:ext>
            </a:extLst>
          </p:cNvPr>
          <p:cNvSpPr txBox="1">
            <a:spLocks/>
          </p:cNvSpPr>
          <p:nvPr/>
        </p:nvSpPr>
        <p:spPr>
          <a:xfrm>
            <a:off x="603530" y="634079"/>
            <a:ext cx="5386447" cy="376545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lang="en-US" sz="2800" dirty="0">
                <a:solidFill>
                  <a:schemeClr val="tx1"/>
                </a:solidFill>
                <a:latin typeface="+mn-lt"/>
                <a:ea typeface="+mn-ea"/>
                <a:cs typeface="+mn-cs"/>
              </a:rPr>
              <a:t>Urban</a:t>
            </a: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lang="en-US" sz="2800" dirty="0">
                <a:solidFill>
                  <a:schemeClr val="tx1"/>
                </a:solidFill>
                <a:latin typeface="+mn-lt"/>
                <a:ea typeface="+mn-ea"/>
                <a:cs typeface="+mn-cs"/>
              </a:rPr>
              <a:t>College Educated</a:t>
            </a: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lang="en-US" sz="2800" dirty="0">
                <a:solidFill>
                  <a:schemeClr val="tx1"/>
                </a:solidFill>
                <a:latin typeface="+mn-lt"/>
                <a:ea typeface="+mn-ea"/>
                <a:cs typeface="+mn-cs"/>
              </a:rPr>
              <a:t>Tech &amp; Pop culture Savvy</a:t>
            </a:r>
            <a:endParaRPr kumimoji="0" lang="en-US" sz="2800" b="0" i="0" u="none" strike="noStrike" spc="0" normalizeH="0" noProof="0" dirty="0">
              <a:ln>
                <a:noFill/>
              </a:ln>
              <a:solidFill>
                <a:schemeClr val="tx1"/>
              </a:solidFill>
              <a:uLnTx/>
              <a:uFillTx/>
              <a:latin typeface="+mn-lt"/>
              <a:ea typeface="+mn-ea"/>
              <a:cs typeface="+mn-cs"/>
            </a:endParaRP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kumimoji="0" lang="en-US" sz="2800" b="0" i="0" u="none" strike="noStrike" spc="0" normalizeH="0" noProof="0" dirty="0">
                <a:ln>
                  <a:noFill/>
                </a:ln>
                <a:solidFill>
                  <a:schemeClr val="tx1"/>
                </a:solidFill>
                <a:uLnTx/>
                <a:uFillTx/>
                <a:latin typeface="+mn-lt"/>
                <a:ea typeface="+mn-ea"/>
                <a:cs typeface="+mn-cs"/>
              </a:rPr>
              <a:t> Males and Females, 18-49</a:t>
            </a: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r>
              <a:rPr lang="en-US" sz="2800" dirty="0">
                <a:solidFill>
                  <a:schemeClr val="tx1"/>
                </a:solidFill>
                <a:latin typeface="+mn-lt"/>
                <a:ea typeface="+mn-ea"/>
                <a:cs typeface="+mn-cs"/>
              </a:rPr>
              <a:t>Fans of “drunk history,” “judge </a:t>
            </a:r>
            <a:r>
              <a:rPr lang="en-US" sz="2800" dirty="0" err="1">
                <a:solidFill>
                  <a:schemeClr val="tx1"/>
                </a:solidFill>
                <a:latin typeface="+mn-lt"/>
                <a:ea typeface="+mn-ea"/>
                <a:cs typeface="+mn-cs"/>
              </a:rPr>
              <a:t>judy</a:t>
            </a:r>
            <a:r>
              <a:rPr lang="en-US" sz="2800" dirty="0">
                <a:solidFill>
                  <a:schemeClr val="tx1"/>
                </a:solidFill>
                <a:latin typeface="+mn-lt"/>
                <a:ea typeface="+mn-ea"/>
                <a:cs typeface="+mn-cs"/>
              </a:rPr>
              <a:t>,” &amp; Alt-Comedy</a:t>
            </a:r>
            <a:endParaRPr kumimoji="0" lang="en-US" sz="2800" b="0" i="0" u="none" strike="noStrike" spc="0" normalizeH="0" noProof="0" dirty="0">
              <a:ln>
                <a:noFill/>
              </a:ln>
              <a:solidFill>
                <a:schemeClr val="tx1"/>
              </a:solidFill>
              <a:uLnTx/>
              <a:uFillTx/>
              <a:latin typeface="+mn-lt"/>
              <a:ea typeface="+mn-ea"/>
              <a:cs typeface="+mn-cs"/>
            </a:endParaRPr>
          </a:p>
          <a:p>
            <a:pPr marL="514350" marR="0" lvl="0" indent="-228600" algn="l" fontAlgn="auto">
              <a:lnSpc>
                <a:spcPct val="110000"/>
              </a:lnSpc>
              <a:spcBef>
                <a:spcPct val="0"/>
              </a:spcBef>
              <a:spcAft>
                <a:spcPts val="600"/>
              </a:spcAft>
              <a:buClr>
                <a:schemeClr val="accent1"/>
              </a:buClr>
              <a:buSzPct val="160000"/>
              <a:buFont typeface="Arial" panose="020B0604020202020204" pitchFamily="34" charset="0"/>
              <a:buChar char="•"/>
              <a:tabLst/>
              <a:defRPr/>
            </a:pPr>
            <a:endParaRPr kumimoji="0" lang="en-US" sz="2600" b="0" i="0" u="none" strike="noStrike" spc="0" normalizeH="0" noProof="0" dirty="0">
              <a:ln>
                <a:noFill/>
              </a:ln>
              <a:solidFill>
                <a:schemeClr val="tx1"/>
              </a:solidFill>
              <a:uLnTx/>
              <a:uFillTx/>
              <a:latin typeface="+mn-lt"/>
              <a:ea typeface="+mn-ea"/>
              <a:cs typeface="+mn-cs"/>
            </a:endParaRPr>
          </a:p>
        </p:txBody>
      </p:sp>
    </p:spTree>
    <p:extLst>
      <p:ext uri="{BB962C8B-B14F-4D97-AF65-F5344CB8AC3E}">
        <p14:creationId xmlns:p14="http://schemas.microsoft.com/office/powerpoint/2010/main" val="173913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A9606D2-3277-4567-A0C1-362DBFDC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9" name="Freeform: Shape 18">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chemeClr val="tx1">
                <a:lumMod val="50000"/>
                <a:lumOff val="50000"/>
              </a:schemeClr>
            </a:solidFill>
            <a:miter lim="800000"/>
          </a:ln>
          <a:effectLst>
            <a:outerShdw blurRad="127000" dist="635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1"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7" name="Picture 6" descr="A drawing of a person&#10;&#10;Description automatically generated">
            <a:extLst>
              <a:ext uri="{FF2B5EF4-FFF2-40B4-BE49-F238E27FC236}">
                <a16:creationId xmlns:a16="http://schemas.microsoft.com/office/drawing/2014/main" id="{EA6C9DA5-D6F3-4BE2-A6DE-D1E95E4923DF}"/>
              </a:ext>
            </a:extLst>
          </p:cNvPr>
          <p:cNvPicPr>
            <a:picLocks noChangeAspect="1"/>
          </p:cNvPicPr>
          <p:nvPr/>
        </p:nvPicPr>
        <p:blipFill>
          <a:blip r:embed="rId3"/>
          <a:stretch>
            <a:fillRect/>
          </a:stretch>
        </p:blipFill>
        <p:spPr>
          <a:xfrm>
            <a:off x="643466" y="643467"/>
            <a:ext cx="10905067" cy="5571066"/>
          </a:xfrm>
          <a:prstGeom prst="rect">
            <a:avLst/>
          </a:prstGeom>
        </p:spPr>
      </p:pic>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1301535" y="-1001269"/>
            <a:ext cx="9841574" cy="2646007"/>
          </a:xfrm>
        </p:spPr>
        <p:txBody>
          <a:bodyPr>
            <a:normAutofit/>
          </a:bodyPr>
          <a:lstStyle/>
          <a:p>
            <a:pPr algn="ctr"/>
            <a:r>
              <a:rPr lang="en-US" sz="4000" dirty="0"/>
              <a:t>the state of online reviews</a:t>
            </a:r>
          </a:p>
        </p:txBody>
      </p:sp>
    </p:spTree>
    <p:extLst>
      <p:ext uri="{BB962C8B-B14F-4D97-AF65-F5344CB8AC3E}">
        <p14:creationId xmlns:p14="http://schemas.microsoft.com/office/powerpoint/2010/main" val="86695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A9606D2-3277-4567-A0C1-362DBFDC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9" name="Freeform: Shape 18">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chemeClr val="tx1">
                <a:lumMod val="50000"/>
                <a:lumOff val="50000"/>
              </a:schemeClr>
            </a:solidFill>
            <a:miter lim="800000"/>
          </a:ln>
          <a:effectLst>
            <a:outerShdw blurRad="127000" dist="635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1"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1073773" y="-1356457"/>
            <a:ext cx="10049845" cy="2646007"/>
          </a:xfrm>
        </p:spPr>
        <p:txBody>
          <a:bodyPr>
            <a:normAutofit/>
          </a:bodyPr>
          <a:lstStyle/>
          <a:p>
            <a:pPr algn="ctr">
              <a:lnSpc>
                <a:spcPct val="100000"/>
              </a:lnSpc>
            </a:pPr>
            <a:r>
              <a:rPr lang="en-US" sz="2800" dirty="0"/>
              <a:t>Impact. Behavior. Engagement.* </a:t>
            </a:r>
          </a:p>
        </p:txBody>
      </p:sp>
      <p:sp>
        <p:nvSpPr>
          <p:cNvPr id="8" name="Title 1">
            <a:extLst>
              <a:ext uri="{FF2B5EF4-FFF2-40B4-BE49-F238E27FC236}">
                <a16:creationId xmlns:a16="http://schemas.microsoft.com/office/drawing/2014/main" id="{5C734A68-D322-46AF-A711-B0C682411C56}"/>
              </a:ext>
            </a:extLst>
          </p:cNvPr>
          <p:cNvSpPr txBox="1">
            <a:spLocks/>
          </p:cNvSpPr>
          <p:nvPr/>
        </p:nvSpPr>
        <p:spPr>
          <a:xfrm>
            <a:off x="660896" y="3568525"/>
            <a:ext cx="10905067" cy="2646007"/>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l">
              <a:lnSpc>
                <a:spcPct val="100000"/>
              </a:lnSpc>
            </a:pPr>
            <a:r>
              <a:rPr lang="en-US" sz="1100" i="1" dirty="0">
                <a:solidFill>
                  <a:schemeClr val="tx1"/>
                </a:solidFill>
              </a:rPr>
              <a:t>*</a:t>
            </a:r>
            <a:r>
              <a:rPr lang="en-US" sz="1100" i="1" dirty="0">
                <a:solidFill>
                  <a:schemeClr val="tx1"/>
                </a:solidFill>
                <a:latin typeface="Arial" panose="020B0604020202020204" pitchFamily="34" charset="0"/>
                <a:cs typeface="Arial" panose="020B0604020202020204" pitchFamily="34" charset="0"/>
              </a:rPr>
              <a:t>Stats sourced from </a:t>
            </a:r>
            <a:r>
              <a:rPr lang="en-US" sz="1100" i="1" dirty="0" err="1">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BrightLocal</a:t>
            </a:r>
            <a:r>
              <a:rPr lang="en-US" sz="1100" i="1" dirty="0">
                <a:solidFill>
                  <a:schemeClr val="tx1"/>
                </a:solidFill>
                <a:latin typeface="Arial" panose="020B0604020202020204" pitchFamily="34" charset="0"/>
                <a:cs typeface="Arial" panose="020B0604020202020204" pitchFamily="34" charset="0"/>
              </a:rPr>
              <a:t>,  </a:t>
            </a:r>
            <a:r>
              <a:rPr lang="en-US" sz="1100" i="1"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Business2community</a:t>
            </a:r>
            <a:r>
              <a:rPr lang="en-US" sz="1100" i="1" dirty="0">
                <a:solidFill>
                  <a:schemeClr val="tx1"/>
                </a:solidFill>
                <a:latin typeface="Arial" panose="020B0604020202020204" pitchFamily="34" charset="0"/>
                <a:cs typeface="Arial" panose="020B0604020202020204" pitchFamily="34" charset="0"/>
              </a:rPr>
              <a:t>,  </a:t>
            </a:r>
            <a:r>
              <a:rPr lang="en-US" sz="1100" i="1" dirty="0" err="1">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Bazaarvoice</a:t>
            </a:r>
            <a:r>
              <a:rPr lang="en-US" sz="1100" i="1" dirty="0">
                <a:solidFill>
                  <a:schemeClr val="tx1"/>
                </a:solidFill>
                <a:latin typeface="Arial" panose="020B0604020202020204" pitchFamily="34" charset="0"/>
                <a:cs typeface="Arial" panose="020B0604020202020204" pitchFamily="34" charset="0"/>
              </a:rPr>
              <a:t>,  </a:t>
            </a:r>
            <a:r>
              <a:rPr lang="en-US" sz="1100" i="1" dirty="0" err="1">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webrepublic</a:t>
            </a:r>
            <a:r>
              <a:rPr lang="en-US" sz="1100" i="1" dirty="0">
                <a:solidFill>
                  <a:schemeClr val="tx1"/>
                </a:solidFill>
                <a:latin typeface="Arial" panose="020B0604020202020204" pitchFamily="34" charset="0"/>
                <a:cs typeface="Arial" panose="020B0604020202020204" pitchFamily="34" charset="0"/>
              </a:rPr>
              <a:t>,  </a:t>
            </a:r>
            <a:r>
              <a:rPr lang="en-US" sz="1100" i="1" dirty="0" err="1">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reprevive</a:t>
            </a:r>
            <a:r>
              <a:rPr lang="en-US" sz="1100" i="1" dirty="0">
                <a:solidFill>
                  <a:schemeClr val="tx1"/>
                </a:solidFill>
                <a:latin typeface="Arial" panose="020B0604020202020204" pitchFamily="34" charset="0"/>
                <a:cs typeface="Arial" panose="020B0604020202020204" pitchFamily="34" charset="0"/>
              </a:rPr>
              <a:t>,  </a:t>
            </a:r>
            <a:r>
              <a:rPr lang="en-US" sz="1100" i="1" dirty="0" err="1">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Econsultancy</a:t>
            </a:r>
            <a:r>
              <a:rPr lang="en-US" sz="1100" i="1" dirty="0">
                <a:solidFill>
                  <a:schemeClr val="tx1"/>
                </a:solidFill>
                <a:latin typeface="Arial" panose="020B0604020202020204" pitchFamily="34" charset="0"/>
                <a:cs typeface="Arial" panose="020B0604020202020204" pitchFamily="34" charset="0"/>
              </a:rPr>
              <a:t>, </a:t>
            </a:r>
            <a:r>
              <a:rPr lang="en-US" sz="1100" i="1"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business2community</a:t>
            </a:r>
            <a:r>
              <a:rPr lang="en-US" sz="1100" i="1" dirty="0">
                <a:solidFill>
                  <a:schemeClr val="tx1"/>
                </a:solidFill>
                <a:latin typeface="Arial" panose="020B0604020202020204" pitchFamily="34" charset="0"/>
                <a:cs typeface="Arial" panose="020B0604020202020204" pitchFamily="34" charset="0"/>
              </a:rPr>
              <a:t>, </a:t>
            </a:r>
            <a:r>
              <a:rPr lang="en-US" sz="1100" i="1" dirty="0" err="1">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Reevoo</a:t>
            </a:r>
            <a:r>
              <a:rPr lang="en-US" sz="1100" i="1" dirty="0">
                <a:solidFill>
                  <a:schemeClr val="tx1"/>
                </a:solidFill>
                <a:latin typeface="Arial" panose="020B0604020202020204" pitchFamily="34" charset="0"/>
                <a:cs typeface="Arial" panose="020B0604020202020204" pitchFamily="34" charset="0"/>
              </a:rPr>
              <a:t> &amp; </a:t>
            </a:r>
            <a:r>
              <a:rPr lang="en-US" sz="1100" i="1" dirty="0">
                <a:solidFill>
                  <a:schemeClr val="tx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Social Media Today</a:t>
            </a:r>
            <a:r>
              <a:rPr lang="en-US" sz="1100" i="1" dirty="0">
                <a:solidFill>
                  <a:schemeClr val="tx1"/>
                </a:solidFill>
                <a:latin typeface="Arial" panose="020B0604020202020204" pitchFamily="34" charset="0"/>
                <a:cs typeface="Arial" panose="020B0604020202020204" pitchFamily="34" charset="0"/>
              </a:rPr>
              <a:t>. (Dec. 2019)</a:t>
            </a:r>
            <a:endParaRPr lang="en-US" sz="1100" dirty="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2D52041-71A9-4AB8-8869-74DF5D79A29A}"/>
              </a:ext>
            </a:extLst>
          </p:cNvPr>
          <p:cNvSpPr txBox="1">
            <a:spLocks/>
          </p:cNvSpPr>
          <p:nvPr/>
        </p:nvSpPr>
        <p:spPr>
          <a:xfrm>
            <a:off x="1145085" y="1672274"/>
            <a:ext cx="4658240" cy="4746118"/>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48% of consumers will visit a company’s website after reading positive reviews</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88% of online shoppers incorporate reviews into their purchase decision </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76% of consumers making $150K annually leave reviews when experiencing poor customer service</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Reviews produce an average of 18% uplift in sales</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If a business resolves its issue quickly and efficiently, 95% of unhappy customers return to the business</a:t>
            </a:r>
          </a:p>
          <a:p>
            <a:pPr marL="285750" indent="-285750" algn="l">
              <a:lnSpc>
                <a:spcPct val="150000"/>
              </a:lnSpc>
              <a:buFont typeface="Arial" panose="020B0604020202020204" pitchFamily="34" charset="0"/>
              <a:buChar char="•"/>
            </a:pPr>
            <a:endParaRPr lang="en-US" sz="1600" b="1" cap="none" dirty="0">
              <a:solidFill>
                <a:schemeClr val="tx1"/>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endParaRPr lang="en-US" sz="1600" b="1" cap="none" dirty="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DDC9500-B271-4D52-9D91-DCFC5CA58C05}"/>
              </a:ext>
            </a:extLst>
          </p:cNvPr>
          <p:cNvSpPr txBox="1">
            <a:spLocks/>
          </p:cNvSpPr>
          <p:nvPr/>
        </p:nvSpPr>
        <p:spPr>
          <a:xfrm>
            <a:off x="6555029" y="791737"/>
            <a:ext cx="4658240" cy="4873082"/>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285750" indent="-285750" algn="l">
              <a:lnSpc>
                <a:spcPct val="150000"/>
              </a:lnSpc>
              <a:buFont typeface="Arial" panose="020B0604020202020204" pitchFamily="34" charset="0"/>
              <a:buChar char="•"/>
            </a:pPr>
            <a:endParaRPr lang="en-US" sz="1600" b="1" cap="none" dirty="0">
              <a:solidFill>
                <a:schemeClr val="tx1"/>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Number of reviews posted by Yelp users is 26,380 per minute</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Over half of young people aged 18 to 34 say they trust online reviews more than the opinions of friends and family</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Reviews from experts and celebrities are less trusted than online reviews </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88% of consumers trust reviews as much as personal recommendations (up from 83% in 2014)</a:t>
            </a:r>
          </a:p>
          <a:p>
            <a:pPr marL="285750" indent="-285750" algn="l">
              <a:lnSpc>
                <a:spcPct val="150000"/>
              </a:lnSpc>
              <a:buFont typeface="Arial" panose="020B0604020202020204" pitchFamily="34" charset="0"/>
              <a:buChar char="•"/>
            </a:pPr>
            <a:r>
              <a:rPr lang="en-US" sz="1600" b="1" cap="none" dirty="0">
                <a:solidFill>
                  <a:schemeClr val="tx1"/>
                </a:solidFill>
                <a:latin typeface="Arial" panose="020B0604020202020204" pitchFamily="34" charset="0"/>
                <a:cs typeface="Arial" panose="020B0604020202020204" pitchFamily="34" charset="0"/>
              </a:rPr>
              <a:t>30% of consumers assume online reviews are fake if there are no negative reviews</a:t>
            </a:r>
          </a:p>
        </p:txBody>
      </p:sp>
    </p:spTree>
    <p:extLst>
      <p:ext uri="{BB962C8B-B14F-4D97-AF65-F5344CB8AC3E}">
        <p14:creationId xmlns:p14="http://schemas.microsoft.com/office/powerpoint/2010/main" val="136772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E6DE73DA-22B4-4308-A437-AE1EF4D914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2" name="Freeform 17">
            <a:extLst>
              <a:ext uri="{FF2B5EF4-FFF2-40B4-BE49-F238E27FC236}">
                <a16:creationId xmlns:a16="http://schemas.microsoft.com/office/drawing/2014/main" id="{780D251F-2F70-40A0-B5F0-B2A2E1B1F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4" name="Freeform 21">
            <a:extLst>
              <a:ext uri="{FF2B5EF4-FFF2-40B4-BE49-F238E27FC236}">
                <a16:creationId xmlns:a16="http://schemas.microsoft.com/office/drawing/2014/main" id="{810726E9-2111-4F8D-8071-36213C392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6" name="Freeform 20">
            <a:extLst>
              <a:ext uri="{FF2B5EF4-FFF2-40B4-BE49-F238E27FC236}">
                <a16:creationId xmlns:a16="http://schemas.microsoft.com/office/drawing/2014/main" id="{3BE7FA00-64EF-4148-A660-87E685A7E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5" name="Picture 4" descr="A close up of a person holding a sign&#10;&#10;Description automatically generated">
            <a:extLst>
              <a:ext uri="{FF2B5EF4-FFF2-40B4-BE49-F238E27FC236}">
                <a16:creationId xmlns:a16="http://schemas.microsoft.com/office/drawing/2014/main" id="{C0276D3D-D8F7-4949-9D1B-BD3038133D9F}"/>
              </a:ext>
            </a:extLst>
          </p:cNvPr>
          <p:cNvPicPr>
            <a:picLocks noChangeAspect="1"/>
          </p:cNvPicPr>
          <p:nvPr/>
        </p:nvPicPr>
        <p:blipFill rotWithShape="1">
          <a:blip r:embed="rId4">
            <a:duotone>
              <a:prstClr val="black"/>
              <a:schemeClr val="accent1">
                <a:tint val="45000"/>
                <a:satMod val="400000"/>
              </a:schemeClr>
            </a:duotone>
          </a:blip>
          <a:srcRect t="26561" b="26561"/>
          <a:stretch/>
        </p:blipFill>
        <p:spPr>
          <a:xfrm rot="21420000">
            <a:off x="367100" y="389334"/>
            <a:ext cx="10268396" cy="2406798"/>
          </a:xfrm>
          <a:prstGeom prst="rect">
            <a:avLst/>
          </a:prstGeom>
        </p:spPr>
      </p:pic>
      <p:sp>
        <p:nvSpPr>
          <p:cNvPr id="48" name="Freeform 19">
            <a:extLst>
              <a:ext uri="{FF2B5EF4-FFF2-40B4-BE49-F238E27FC236}">
                <a16:creationId xmlns:a16="http://schemas.microsoft.com/office/drawing/2014/main" id="{CEF5F7E6-DBA5-4D9A-AEF9-5A2DA9991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rot="21420000">
            <a:off x="4529656" y="3036573"/>
            <a:ext cx="6445275" cy="1881185"/>
          </a:xfrm>
        </p:spPr>
        <p:txBody>
          <a:bodyPr>
            <a:normAutofit/>
          </a:bodyPr>
          <a:lstStyle/>
          <a:p>
            <a:pPr>
              <a:lnSpc>
                <a:spcPct val="150000"/>
              </a:lnSpc>
            </a:pPr>
            <a:r>
              <a:rPr lang="en-US" sz="2600" dirty="0">
                <a:solidFill>
                  <a:schemeClr val="bg1"/>
                </a:solidFill>
              </a:rPr>
              <a:t>reviews are often so far in either direction it's impossible to know what’s real, and the discrepancy can destroy a business.</a:t>
            </a:r>
          </a:p>
        </p:txBody>
      </p:sp>
      <p:sp>
        <p:nvSpPr>
          <p:cNvPr id="50" name="5-Point Star 12">
            <a:extLst>
              <a:ext uri="{FF2B5EF4-FFF2-40B4-BE49-F238E27FC236}">
                <a16:creationId xmlns:a16="http://schemas.microsoft.com/office/drawing/2014/main" id="{EE522866-FC2D-416B-98CF-378696558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743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9" name="Picture 25">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7">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1" name="Freeform: Shape 32">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42" name="Freeform: Shape 3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1905714" y="1236234"/>
            <a:ext cx="2885531" cy="1043108"/>
          </a:xfrm>
        </p:spPr>
        <p:txBody>
          <a:bodyPr vert="horz" lIns="91440" tIns="45720" rIns="91440" bIns="45720" rtlCol="0" anchor="ctr">
            <a:normAutofit/>
          </a:bodyPr>
          <a:lstStyle/>
          <a:p>
            <a:pPr algn="ctr"/>
            <a:r>
              <a:rPr lang="en-US" sz="3200" dirty="0"/>
              <a:t>But One thing’s for sure…</a:t>
            </a:r>
          </a:p>
        </p:txBody>
      </p:sp>
      <p:pic>
        <p:nvPicPr>
          <p:cNvPr id="8" name="Picture 7" descr="A person posing for the camera&#10;&#10;Description automatically generated">
            <a:extLst>
              <a:ext uri="{FF2B5EF4-FFF2-40B4-BE49-F238E27FC236}">
                <a16:creationId xmlns:a16="http://schemas.microsoft.com/office/drawing/2014/main" id="{E29F1B3B-D30C-4A78-8AF8-AEFF309BEA3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494497" y="3766154"/>
            <a:ext cx="4011577" cy="2061209"/>
          </a:xfrm>
          <a:prstGeom prst="rect">
            <a:avLst/>
          </a:prstGeom>
          <a:ln w="12700">
            <a:solidFill>
              <a:schemeClr val="tx1"/>
            </a:solidFill>
          </a:ln>
          <a:effectLst>
            <a:outerShdw blurRad="50800" dist="38100" dir="8100000" algn="tr" rotWithShape="0">
              <a:prstClr val="black">
                <a:alpha val="40000"/>
              </a:prstClr>
            </a:outerShdw>
          </a:effectLst>
        </p:spPr>
      </p:pic>
      <p:pic>
        <p:nvPicPr>
          <p:cNvPr id="13" name="Picture 12" descr="A person standing in a kitchen&#10;&#10;Description automatically generated">
            <a:extLst>
              <a:ext uri="{FF2B5EF4-FFF2-40B4-BE49-F238E27FC236}">
                <a16:creationId xmlns:a16="http://schemas.microsoft.com/office/drawing/2014/main" id="{A5865554-3BF1-45CD-A60E-6868F84038A4}"/>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772518" y="940281"/>
            <a:ext cx="3486755" cy="2488719"/>
          </a:xfrm>
          <a:prstGeom prst="rect">
            <a:avLst/>
          </a:prstGeom>
          <a:ln w="12700">
            <a:solidFill>
              <a:schemeClr val="tx1"/>
            </a:solidFill>
          </a:ln>
          <a:effectLst>
            <a:outerShdw blurRad="50800" dist="38100" dir="8100000" algn="tr" rotWithShape="0">
              <a:prstClr val="black">
                <a:alpha val="40000"/>
              </a:prstClr>
            </a:outerShdw>
          </a:effectLst>
        </p:spPr>
      </p:pic>
      <p:sp>
        <p:nvSpPr>
          <p:cNvPr id="14" name="Rectangle 13">
            <a:extLst>
              <a:ext uri="{FF2B5EF4-FFF2-40B4-BE49-F238E27FC236}">
                <a16:creationId xmlns:a16="http://schemas.microsoft.com/office/drawing/2014/main" id="{F1D0E42D-0628-44C0-A354-7EE4C8FDE344}"/>
              </a:ext>
            </a:extLst>
          </p:cNvPr>
          <p:cNvSpPr/>
          <p:nvPr/>
        </p:nvSpPr>
        <p:spPr>
          <a:xfrm>
            <a:off x="8858958" y="936701"/>
            <a:ext cx="1411156" cy="2512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763A20-9F61-46A0-916A-948E361758BE}"/>
              </a:ext>
            </a:extLst>
          </p:cNvPr>
          <p:cNvSpPr/>
          <p:nvPr/>
        </p:nvSpPr>
        <p:spPr>
          <a:xfrm>
            <a:off x="6494362" y="3770386"/>
            <a:ext cx="1770738" cy="1855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FFD799CE-15F1-471D-94E9-536A95CAE3CC}"/>
              </a:ext>
            </a:extLst>
          </p:cNvPr>
          <p:cNvSpPr txBox="1">
            <a:spLocks/>
          </p:cNvSpPr>
          <p:nvPr/>
        </p:nvSpPr>
        <p:spPr>
          <a:xfrm>
            <a:off x="6469713" y="3827599"/>
            <a:ext cx="1659573" cy="213167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7150" marR="0" lvl="0" algn="ctr" fontAlgn="auto">
              <a:lnSpc>
                <a:spcPct val="120000"/>
              </a:lnSpc>
              <a:spcBef>
                <a:spcPct val="0"/>
              </a:spcBef>
              <a:spcAft>
                <a:spcPts val="600"/>
              </a:spcAft>
              <a:buClr>
                <a:schemeClr val="accent1"/>
              </a:buClr>
              <a:buSzPct val="160000"/>
              <a:tabLst/>
              <a:defRPr/>
            </a:pPr>
            <a:r>
              <a:rPr kumimoji="0" lang="en-US" sz="1400" b="1" i="0" u="none" strike="noStrike" cap="none" spc="0" normalizeH="0" noProof="0" dirty="0">
                <a:ln>
                  <a:noFill/>
                </a:ln>
                <a:solidFill>
                  <a:schemeClr val="bg1"/>
                </a:solidFill>
                <a:uLnTx/>
                <a:uFillTx/>
                <a:latin typeface="Arial" panose="020B0604020202020204" pitchFamily="34" charset="0"/>
                <a:ea typeface="+mn-ea"/>
                <a:cs typeface="Arial" panose="020B0604020202020204" pitchFamily="34" charset="0"/>
              </a:rPr>
              <a:t>It doesn’t matter what your business is, but what people say your business is.</a:t>
            </a:r>
          </a:p>
          <a:p>
            <a:pPr marL="57150" marR="0" lvl="0" algn="ctr" fontAlgn="auto">
              <a:lnSpc>
                <a:spcPct val="120000"/>
              </a:lnSpc>
              <a:spcBef>
                <a:spcPct val="0"/>
              </a:spcBef>
              <a:spcAft>
                <a:spcPts val="600"/>
              </a:spcAft>
              <a:buClr>
                <a:schemeClr val="accent1"/>
              </a:buClr>
              <a:buSzPct val="160000"/>
              <a:tabLst/>
              <a:defRPr/>
            </a:pPr>
            <a:endParaRPr kumimoji="0" lang="en-US" sz="1800" b="1" i="0" u="none" strike="noStrike" cap="none" spc="0" normalizeH="0" noProof="0" dirty="0">
              <a:ln>
                <a:noFill/>
              </a:ln>
              <a:solidFill>
                <a:schemeClr val="tx1">
                  <a:lumMod val="85000"/>
                  <a:lumOff val="15000"/>
                </a:schemeClr>
              </a:solidFill>
              <a:uLnTx/>
              <a:uFillTx/>
              <a:latin typeface="Arial" panose="020B0604020202020204" pitchFamily="34" charset="0"/>
              <a:ea typeface="+mn-ea"/>
              <a:cs typeface="Arial" panose="020B0604020202020204" pitchFamily="34" charset="0"/>
            </a:endParaRPr>
          </a:p>
        </p:txBody>
      </p:sp>
      <p:sp>
        <p:nvSpPr>
          <p:cNvPr id="33" name="Title 1">
            <a:extLst>
              <a:ext uri="{FF2B5EF4-FFF2-40B4-BE49-F238E27FC236}">
                <a16:creationId xmlns:a16="http://schemas.microsoft.com/office/drawing/2014/main" id="{6C475DE2-649E-4073-84D9-3BF1E06EEE19}"/>
              </a:ext>
            </a:extLst>
          </p:cNvPr>
          <p:cNvSpPr txBox="1">
            <a:spLocks/>
          </p:cNvSpPr>
          <p:nvPr/>
        </p:nvSpPr>
        <p:spPr>
          <a:xfrm>
            <a:off x="8756476" y="1207743"/>
            <a:ext cx="1581787" cy="22413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7150" marR="0" lvl="0" algn="ctr" fontAlgn="auto">
              <a:lnSpc>
                <a:spcPct val="120000"/>
              </a:lnSpc>
              <a:spcBef>
                <a:spcPct val="0"/>
              </a:spcBef>
              <a:spcAft>
                <a:spcPts val="600"/>
              </a:spcAft>
              <a:buClr>
                <a:schemeClr val="accent1"/>
              </a:buClr>
              <a:buSzPct val="160000"/>
              <a:tabLst/>
              <a:defRPr/>
            </a:pPr>
            <a:r>
              <a:rPr kumimoji="0" lang="en-US" sz="1400" b="1" i="0" u="none" strike="noStrike" cap="none" spc="0" normalizeH="0" noProof="0" dirty="0">
                <a:ln>
                  <a:noFill/>
                </a:ln>
                <a:solidFill>
                  <a:schemeClr val="bg1"/>
                </a:solidFill>
                <a:uLnTx/>
                <a:uFillTx/>
                <a:latin typeface="Arial" panose="020B0604020202020204" pitchFamily="34" charset="0"/>
                <a:ea typeface="+mn-ea"/>
                <a:cs typeface="Arial" panose="020B0604020202020204" pitchFamily="34" charset="0"/>
              </a:rPr>
              <a:t>Everybody uses reviews.</a:t>
            </a:r>
          </a:p>
          <a:p>
            <a:pPr marL="57150" marR="0" lvl="0" algn="ctr" fontAlgn="auto">
              <a:lnSpc>
                <a:spcPct val="120000"/>
              </a:lnSpc>
              <a:spcBef>
                <a:spcPct val="0"/>
              </a:spcBef>
              <a:spcAft>
                <a:spcPts val="600"/>
              </a:spcAft>
              <a:buClr>
                <a:schemeClr val="accent1"/>
              </a:buClr>
              <a:buSzPct val="160000"/>
              <a:tabLst/>
              <a:defRPr/>
            </a:pPr>
            <a:endParaRPr kumimoji="0" lang="en-US" sz="1800" b="1" i="0" u="none" strike="noStrike" cap="none" spc="0" normalizeH="0" noProof="0" dirty="0">
              <a:ln>
                <a:noFill/>
              </a:ln>
              <a:solidFill>
                <a:schemeClr val="tx1">
                  <a:lumMod val="85000"/>
                  <a:lumOff val="15000"/>
                </a:schemeClr>
              </a:solidFill>
              <a:uLnTx/>
              <a:uFillTx/>
              <a:latin typeface="Arial" panose="020B0604020202020204" pitchFamily="34" charset="0"/>
              <a:ea typeface="+mn-ea"/>
              <a:cs typeface="Arial" panose="020B0604020202020204" pitchFamily="34" charset="0"/>
            </a:endParaRPr>
          </a:p>
        </p:txBody>
      </p:sp>
      <p:pic>
        <p:nvPicPr>
          <p:cNvPr id="5" name="Picture 4" descr="A person sitting on a counter&#10;&#10;Description automatically generated">
            <a:extLst>
              <a:ext uri="{FF2B5EF4-FFF2-40B4-BE49-F238E27FC236}">
                <a16:creationId xmlns:a16="http://schemas.microsoft.com/office/drawing/2014/main" id="{044CB1BF-3FBF-4119-8A13-A1DA5641367F}"/>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490957" y="2830623"/>
            <a:ext cx="4011577" cy="2798864"/>
          </a:xfrm>
          <a:prstGeom prst="rect">
            <a:avLst/>
          </a:prstGeom>
          <a:ln w="12700">
            <a:solidFill>
              <a:schemeClr val="tx1"/>
            </a:solidFill>
          </a:ln>
          <a:effectLst>
            <a:outerShdw blurRad="50800" dist="38100" dir="8100000" algn="tr" rotWithShape="0">
              <a:prstClr val="black">
                <a:alpha val="40000"/>
              </a:prstClr>
            </a:outerShdw>
          </a:effectLst>
        </p:spPr>
      </p:pic>
      <p:sp>
        <p:nvSpPr>
          <p:cNvPr id="22" name="Rectangle 21">
            <a:extLst>
              <a:ext uri="{FF2B5EF4-FFF2-40B4-BE49-F238E27FC236}">
                <a16:creationId xmlns:a16="http://schemas.microsoft.com/office/drawing/2014/main" id="{FA13C958-775B-42DB-AC41-CC6810E7E8E2}"/>
              </a:ext>
            </a:extLst>
          </p:cNvPr>
          <p:cNvSpPr/>
          <p:nvPr/>
        </p:nvSpPr>
        <p:spPr>
          <a:xfrm rot="16200000">
            <a:off x="3751137" y="2124344"/>
            <a:ext cx="1043108" cy="2454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D72D820F-949A-4684-B6A0-0D9385E0DD1F}"/>
              </a:ext>
            </a:extLst>
          </p:cNvPr>
          <p:cNvSpPr txBox="1">
            <a:spLocks/>
          </p:cNvSpPr>
          <p:nvPr/>
        </p:nvSpPr>
        <p:spPr>
          <a:xfrm>
            <a:off x="3050868" y="2463102"/>
            <a:ext cx="2424552" cy="213167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7150" marR="0" lvl="0" algn="ctr" fontAlgn="auto">
              <a:lnSpc>
                <a:spcPct val="120000"/>
              </a:lnSpc>
              <a:spcBef>
                <a:spcPct val="0"/>
              </a:spcBef>
              <a:spcAft>
                <a:spcPts val="600"/>
              </a:spcAft>
              <a:buClr>
                <a:schemeClr val="accent1"/>
              </a:buClr>
              <a:buSzPct val="160000"/>
              <a:tabLst/>
              <a:defRPr/>
            </a:pPr>
            <a:r>
              <a:rPr kumimoji="0" lang="en-US" sz="1400" b="1" i="0" u="none" strike="noStrike" cap="none" spc="0" normalizeH="0" noProof="0" dirty="0">
                <a:ln>
                  <a:noFill/>
                </a:ln>
                <a:solidFill>
                  <a:schemeClr val="bg1"/>
                </a:solidFill>
                <a:uLnTx/>
                <a:uFillTx/>
                <a:latin typeface="Arial" panose="020B0604020202020204" pitchFamily="34" charset="0"/>
                <a:ea typeface="+mn-ea"/>
                <a:cs typeface="Arial" panose="020B0604020202020204" pitchFamily="34" charset="0"/>
              </a:rPr>
              <a:t>Business owners often disagree with what people say about them.</a:t>
            </a:r>
          </a:p>
          <a:p>
            <a:pPr marL="57150" marR="0" lvl="0" algn="ctr" fontAlgn="auto">
              <a:lnSpc>
                <a:spcPct val="120000"/>
              </a:lnSpc>
              <a:spcBef>
                <a:spcPct val="0"/>
              </a:spcBef>
              <a:spcAft>
                <a:spcPts val="600"/>
              </a:spcAft>
              <a:buClr>
                <a:schemeClr val="accent1"/>
              </a:buClr>
              <a:buSzPct val="160000"/>
              <a:tabLst/>
              <a:defRPr/>
            </a:pPr>
            <a:endParaRPr kumimoji="0" lang="en-US" sz="1800" b="1" i="0" u="none" strike="noStrike" cap="none" spc="0" normalizeH="0" noProof="0" dirty="0">
              <a:ln>
                <a:noFill/>
              </a:ln>
              <a:solidFill>
                <a:schemeClr val="tx1">
                  <a:lumMod val="85000"/>
                  <a:lumOff val="15000"/>
                </a:schemeClr>
              </a:solidFill>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966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9" name="Group 48">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0" name="Rectangle 49">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2" name="Rectangle 51">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6" name="Rectangle 55">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685800" y="4945678"/>
            <a:ext cx="10792837" cy="1151965"/>
          </a:xfrm>
        </p:spPr>
        <p:txBody>
          <a:bodyPr vert="horz" lIns="91440" tIns="45720" rIns="91440" bIns="45720" rtlCol="0" anchor="ctr">
            <a:normAutofit/>
          </a:bodyPr>
          <a:lstStyle/>
          <a:p>
            <a:pPr algn="l"/>
            <a:r>
              <a:rPr lang="en-US" sz="5400" dirty="0">
                <a:solidFill>
                  <a:srgbClr val="FFFFFF"/>
                </a:solidFill>
              </a:rPr>
              <a:t>solution</a:t>
            </a:r>
          </a:p>
        </p:txBody>
      </p:sp>
      <p:sp>
        <p:nvSpPr>
          <p:cNvPr id="19" name="Title 1">
            <a:extLst>
              <a:ext uri="{FF2B5EF4-FFF2-40B4-BE49-F238E27FC236}">
                <a16:creationId xmlns:a16="http://schemas.microsoft.com/office/drawing/2014/main" id="{62911A17-3816-4B74-B243-B06102E1D0C6}"/>
              </a:ext>
            </a:extLst>
          </p:cNvPr>
          <p:cNvSpPr txBox="1">
            <a:spLocks/>
          </p:cNvSpPr>
          <p:nvPr/>
        </p:nvSpPr>
        <p:spPr>
          <a:xfrm>
            <a:off x="6728678" y="836481"/>
            <a:ext cx="4777522" cy="3510952"/>
          </a:xfrm>
          <a:prstGeom prst="rect">
            <a:avLst/>
          </a:prstGeom>
        </p:spPr>
        <p:txBody>
          <a:bodyPr vert="horz" lIns="91440" tIns="45720" rIns="91440" bIns="45720" rtlCol="0" anchor="t">
            <a:normAutofit fontScale="925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7150" lvl="0" algn="ctr">
              <a:lnSpc>
                <a:spcPct val="150000"/>
              </a:lnSpc>
              <a:spcAft>
                <a:spcPts val="600"/>
              </a:spcAft>
              <a:buClr>
                <a:srgbClr val="B80E0F"/>
              </a:buClr>
              <a:buSzPct val="160000"/>
              <a:defRPr/>
            </a:pPr>
            <a:r>
              <a:rPr lang="en-US" sz="4000" cap="none" dirty="0">
                <a:solidFill>
                  <a:schemeClr val="tx1"/>
                </a:solidFill>
                <a:cs typeface="Arial" panose="020B0604020202020204" pitchFamily="34" charset="0"/>
              </a:rPr>
              <a:t>A courtroom dramedy      to determine  </a:t>
            </a:r>
          </a:p>
          <a:p>
            <a:pPr marL="57150" lvl="0" algn="ctr">
              <a:lnSpc>
                <a:spcPct val="150000"/>
              </a:lnSpc>
              <a:spcAft>
                <a:spcPts val="600"/>
              </a:spcAft>
              <a:buClr>
                <a:srgbClr val="B80E0F"/>
              </a:buClr>
              <a:buSzPct val="160000"/>
              <a:defRPr/>
            </a:pPr>
            <a:r>
              <a:rPr lang="en-US" sz="4000" cap="none" dirty="0">
                <a:solidFill>
                  <a:schemeClr val="tx1"/>
                </a:solidFill>
                <a:cs typeface="Arial" panose="020B0604020202020204" pitchFamily="34" charset="0"/>
              </a:rPr>
              <a:t>“Where the Truth Lies”</a:t>
            </a:r>
          </a:p>
          <a:p>
            <a:pPr marL="514350" marR="0" lvl="0" indent="-228600" algn="l" defTabSz="914400" rtl="0" eaLnBrk="1" fontAlgn="auto" latinLnBrk="0" hangingPunct="1">
              <a:lnSpc>
                <a:spcPct val="110000"/>
              </a:lnSpc>
              <a:spcBef>
                <a:spcPct val="0"/>
              </a:spcBef>
              <a:spcAft>
                <a:spcPts val="600"/>
              </a:spcAft>
              <a:buClr>
                <a:srgbClr val="B80E0F"/>
              </a:buClr>
              <a:buSzPct val="160000"/>
              <a:buFont typeface="Arial" panose="020B0604020202020204" pitchFamily="34" charset="0"/>
              <a:buChar char="•"/>
              <a:tabLst/>
              <a:defRPr/>
            </a:pPr>
            <a:endParaRPr kumimoji="0" lang="en-US" sz="3800" b="0" i="0" u="none" strike="noStrike" kern="1200" cap="all" spc="0" normalizeH="0" baseline="0" noProof="0" dirty="0">
              <a:ln>
                <a:noFill/>
              </a:ln>
              <a:solidFill>
                <a:schemeClr val="tx1"/>
              </a:solidFill>
              <a:effectLst/>
              <a:uLnTx/>
              <a:uFillTx/>
              <a:latin typeface="Impact" panose="020B0806030902050204"/>
              <a:ea typeface="+mj-ea"/>
              <a:cs typeface="+mj-cs"/>
            </a:endParaRPr>
          </a:p>
        </p:txBody>
      </p:sp>
      <p:pic>
        <p:nvPicPr>
          <p:cNvPr id="12" name="Picture 11" descr="A picture containing indoor, table, hammer, cup&#10;&#10;Description automatically generated">
            <a:extLst>
              <a:ext uri="{FF2B5EF4-FFF2-40B4-BE49-F238E27FC236}">
                <a16:creationId xmlns:a16="http://schemas.microsoft.com/office/drawing/2014/main" id="{F6326743-9C78-4EE3-9E61-DE573A7D5E8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13719" b="2326"/>
          <a:stretch/>
        </p:blipFill>
        <p:spPr>
          <a:xfrm>
            <a:off x="685800" y="615391"/>
            <a:ext cx="5628640" cy="3166111"/>
          </a:xfrm>
          <a:prstGeom prst="rect">
            <a:avLst/>
          </a:prstGeom>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8928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9" name="Picture 25">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7">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1" name="Freeform: Shape 32">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42" name="Freeform: Shape 3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2779743" y="1022170"/>
            <a:ext cx="6420468" cy="1278403"/>
          </a:xfrm>
        </p:spPr>
        <p:txBody>
          <a:bodyPr vert="horz" lIns="91440" tIns="45720" rIns="91440" bIns="45720" rtlCol="0" anchor="ctr">
            <a:normAutofit/>
          </a:bodyPr>
          <a:lstStyle/>
          <a:p>
            <a:pPr algn="ctr"/>
            <a:r>
              <a:rPr lang="en-US" sz="3600" dirty="0"/>
              <a:t>“Review court”</a:t>
            </a:r>
            <a:br>
              <a:rPr lang="en-US" sz="3600" dirty="0"/>
            </a:br>
            <a:endParaRPr lang="en-US" sz="3600" dirty="0"/>
          </a:p>
        </p:txBody>
      </p:sp>
      <p:sp>
        <p:nvSpPr>
          <p:cNvPr id="19" name="Title 1">
            <a:extLst>
              <a:ext uri="{FF2B5EF4-FFF2-40B4-BE49-F238E27FC236}">
                <a16:creationId xmlns:a16="http://schemas.microsoft.com/office/drawing/2014/main" id="{62911A17-3816-4B74-B243-B06102E1D0C6}"/>
              </a:ext>
            </a:extLst>
          </p:cNvPr>
          <p:cNvSpPr txBox="1">
            <a:spLocks/>
          </p:cNvSpPr>
          <p:nvPr/>
        </p:nvSpPr>
        <p:spPr>
          <a:xfrm>
            <a:off x="2039767" y="2679276"/>
            <a:ext cx="8517364" cy="3495031"/>
          </a:xfrm>
          <a:prstGeom prst="rect">
            <a:avLst/>
          </a:prstGeom>
        </p:spPr>
        <p:txBody>
          <a:bodyPr vert="horz" lIns="91440" tIns="45720" rIns="91440" bIns="45720" rtlCol="0" anchor="ctr">
            <a:normAutofit lnSpcReduction="100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14350" lvl="0" indent="-457200" algn="l">
              <a:lnSpc>
                <a:spcPct val="150000"/>
              </a:lnSpc>
              <a:spcAft>
                <a:spcPts val="600"/>
              </a:spcAft>
              <a:buClr>
                <a:srgbClr val="B80E0F"/>
              </a:buClr>
              <a:buSzPct val="160000"/>
              <a:buFont typeface="Arial" panose="020B0604020202020204" pitchFamily="34" charset="0"/>
              <a:buChar char="•"/>
              <a:defRPr/>
            </a:pPr>
            <a:r>
              <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rPr>
              <a:t>“Yelp” meets “Judge Judy”</a:t>
            </a:r>
          </a:p>
          <a:p>
            <a:pPr marL="514350" lvl="0" indent="-457200" algn="l">
              <a:lnSpc>
                <a:spcPct val="150000"/>
              </a:lnSpc>
              <a:spcAft>
                <a:spcPts val="600"/>
              </a:spcAft>
              <a:buClr>
                <a:srgbClr val="B80E0F"/>
              </a:buClr>
              <a:buSzPct val="160000"/>
              <a:buFont typeface="Arial" panose="020B0604020202020204" pitchFamily="34" charset="0"/>
              <a:buChar char="•"/>
              <a:defRPr/>
            </a:pPr>
            <a:r>
              <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rPr>
              <a:t> 3 revolving celebrity jurors (Comics, TV/Radio Hosts) </a:t>
            </a:r>
          </a:p>
          <a:p>
            <a:pPr marL="514350" lvl="0" indent="-457200" algn="l">
              <a:lnSpc>
                <a:spcPct val="150000"/>
              </a:lnSpc>
              <a:spcAft>
                <a:spcPts val="600"/>
              </a:spcAft>
              <a:buClr>
                <a:srgbClr val="B80E0F"/>
              </a:buClr>
              <a:buSzPct val="160000"/>
              <a:buFont typeface="Arial" panose="020B0604020202020204" pitchFamily="34" charset="0"/>
              <a:buChar char="•"/>
              <a:defRPr/>
            </a:pPr>
            <a:r>
              <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rPr>
              <a:t>1 permanent cast member as the judge</a:t>
            </a:r>
          </a:p>
          <a:p>
            <a:pPr marL="514350" lvl="0" indent="-457200" algn="l">
              <a:lnSpc>
                <a:spcPct val="150000"/>
              </a:lnSpc>
              <a:spcAft>
                <a:spcPts val="600"/>
              </a:spcAft>
              <a:buClr>
                <a:srgbClr val="B80E0F"/>
              </a:buClr>
              <a:buSzPct val="160000"/>
              <a:buFont typeface="Arial" panose="020B0604020202020204" pitchFamily="34" charset="0"/>
              <a:buChar char="•"/>
              <a:defRPr/>
            </a:pPr>
            <a:r>
              <a:rPr lang="en-US" sz="2800" cap="none" dirty="0">
                <a:solidFill>
                  <a:prstClr val="black">
                    <a:lumMod val="85000"/>
                    <a:lumOff val="15000"/>
                  </a:prstClr>
                </a:solidFill>
                <a:latin typeface="+mn-lt"/>
                <a:cs typeface="Arial" panose="020B0604020202020204" pitchFamily="34" charset="0"/>
              </a:rPr>
              <a:t>Special guests appear in re-enactments (Comics, famous business owners, B-List celebrities)</a:t>
            </a:r>
            <a:endPar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endParaRPr>
          </a:p>
          <a:p>
            <a:pPr marL="514350" lvl="0" indent="-457200" algn="l">
              <a:lnSpc>
                <a:spcPct val="120000"/>
              </a:lnSpc>
              <a:spcAft>
                <a:spcPts val="600"/>
              </a:spcAft>
              <a:buClr>
                <a:srgbClr val="B80E0F"/>
              </a:buClr>
              <a:buSzPct val="160000"/>
              <a:buFont typeface="Arial" panose="020B0604020202020204" pitchFamily="34" charset="0"/>
              <a:buChar char="•"/>
              <a:defRPr/>
            </a:pPr>
            <a:endPar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endParaRPr>
          </a:p>
          <a:p>
            <a:pPr marL="514350" lvl="0" indent="-457200" algn="l">
              <a:lnSpc>
                <a:spcPct val="120000"/>
              </a:lnSpc>
              <a:spcAft>
                <a:spcPts val="600"/>
              </a:spcAft>
              <a:buClr>
                <a:srgbClr val="B80E0F"/>
              </a:buClr>
              <a:buSzPct val="160000"/>
              <a:buFont typeface="Arial" panose="020B0604020202020204" pitchFamily="34" charset="0"/>
              <a:buChar char="•"/>
              <a:defRPr/>
            </a:pPr>
            <a:endParaRPr kumimoji="0" lang="en-US" sz="2800" i="0" u="none" strike="noStrike" kern="1200" cap="none" spc="0" normalizeH="0" baseline="0" noProof="0" dirty="0">
              <a:ln>
                <a:noFill/>
              </a:ln>
              <a:solidFill>
                <a:prstClr val="black">
                  <a:lumMod val="85000"/>
                  <a:lumOff val="15000"/>
                </a:prstClr>
              </a:solidFill>
              <a:effectLst/>
              <a:uLnTx/>
              <a:uFillTx/>
              <a:latin typeface="+mn-lt"/>
              <a:ea typeface="+mj-ea"/>
              <a:cs typeface="Arial" panose="020B0604020202020204" pitchFamily="34" charset="0"/>
            </a:endParaRPr>
          </a:p>
          <a:p>
            <a:pPr marL="514350" lvl="0" indent="-457200" algn="l">
              <a:lnSpc>
                <a:spcPct val="120000"/>
              </a:lnSpc>
              <a:spcAft>
                <a:spcPts val="600"/>
              </a:spcAft>
              <a:buClr>
                <a:srgbClr val="B80E0F"/>
              </a:buClr>
              <a:buSzPct val="160000"/>
              <a:buFont typeface="Arial" panose="020B0604020202020204" pitchFamily="34" charset="0"/>
              <a:buChar char="•"/>
              <a:defRPr/>
            </a:pPr>
            <a:endParaRPr kumimoji="0" lang="en-US" sz="2800" i="0" u="none" strike="noStrike" kern="1200" cap="none" spc="0" normalizeH="0" baseline="0" noProof="0" dirty="0">
              <a:ln>
                <a:noFill/>
              </a:ln>
              <a:solidFill>
                <a:schemeClr val="tx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119529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9" name="Picture 25">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7">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1" name="Freeform: Shape 32">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42" name="Freeform: Shape 3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2779743" y="758213"/>
            <a:ext cx="6420468" cy="1278403"/>
          </a:xfrm>
        </p:spPr>
        <p:txBody>
          <a:bodyPr vert="horz" lIns="91440" tIns="45720" rIns="91440" bIns="45720" rtlCol="0" anchor="ctr">
            <a:normAutofit/>
          </a:bodyPr>
          <a:lstStyle/>
          <a:p>
            <a:pPr algn="ctr"/>
            <a:r>
              <a:rPr lang="en-US" sz="3600" dirty="0"/>
              <a:t>“Review court”</a:t>
            </a:r>
            <a:br>
              <a:rPr lang="en-US" sz="3600" dirty="0"/>
            </a:br>
            <a:endParaRPr lang="en-US" sz="3600" dirty="0"/>
          </a:p>
        </p:txBody>
      </p:sp>
      <p:sp>
        <p:nvSpPr>
          <p:cNvPr id="19" name="Title 1">
            <a:extLst>
              <a:ext uri="{FF2B5EF4-FFF2-40B4-BE49-F238E27FC236}">
                <a16:creationId xmlns:a16="http://schemas.microsoft.com/office/drawing/2014/main" id="{62911A17-3816-4B74-B243-B06102E1D0C6}"/>
              </a:ext>
            </a:extLst>
          </p:cNvPr>
          <p:cNvSpPr txBox="1">
            <a:spLocks/>
          </p:cNvSpPr>
          <p:nvPr/>
        </p:nvSpPr>
        <p:spPr>
          <a:xfrm>
            <a:off x="1731295" y="1842252"/>
            <a:ext cx="8517364" cy="414825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Consumer and a business owner in a “courtroom” setting in a battle of wits, storytelling, and funny consequences. </a:t>
            </a:r>
          </a:p>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Business owners who’ve experienced a bad review have the opportunity to defend themselves by confronting their “accuser.” </a:t>
            </a:r>
          </a:p>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Each business owner (“Defendant”) can provide various examples of evidence, such as “character witnesses” who have written positive reviews on the same site detailing their good experience(s) with the business or service. </a:t>
            </a:r>
          </a:p>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The consumer (“Plaintiff”) defends their review, providing witnesses (live or via video), evidence, borderline comical re-enactments with guest stars playing consumer and seller, etc., to make their case. </a:t>
            </a:r>
          </a:p>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A Judge Judy-type character will oversee the proceedings, handing down a “verdict” during each episode’s finale. </a:t>
            </a:r>
          </a:p>
          <a:p>
            <a:pPr marL="342900" lvl="0" indent="-285750" algn="l">
              <a:lnSpc>
                <a:spcPct val="150000"/>
              </a:lnSpc>
              <a:spcAft>
                <a:spcPts val="600"/>
              </a:spcAft>
              <a:buClr>
                <a:srgbClr val="B80E0F"/>
              </a:buClr>
              <a:buSzPct val="160000"/>
              <a:buFont typeface="Arial" panose="020B0604020202020204" pitchFamily="34" charset="0"/>
              <a:buChar char="•"/>
              <a:defRPr/>
            </a:pPr>
            <a:r>
              <a:rPr lang="en-US" sz="1400" b="1" cap="none" dirty="0">
                <a:solidFill>
                  <a:prstClr val="black">
                    <a:lumMod val="85000"/>
                    <a:lumOff val="15000"/>
                  </a:prstClr>
                </a:solidFill>
                <a:latin typeface="Arial" panose="020B0604020202020204" pitchFamily="34" charset="0"/>
                <a:cs typeface="Arial" panose="020B0604020202020204" pitchFamily="34" charset="0"/>
              </a:rPr>
              <a:t>Audience members will also vote on the outcome prior to the final ruling.</a:t>
            </a: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514350" lvl="0" indent="-457200" algn="l">
              <a:lnSpc>
                <a:spcPct val="120000"/>
              </a:lnSpc>
              <a:spcAft>
                <a:spcPts val="600"/>
              </a:spcAft>
              <a:buClr>
                <a:srgbClr val="B80E0F"/>
              </a:buClr>
              <a:buSzPct val="160000"/>
              <a:buFont typeface="Arial" panose="020B0604020202020204" pitchFamily="34" charset="0"/>
              <a:buChar char="•"/>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45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9" name="Picture 25">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27">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1" name="Freeform: Shape 32">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42" name="Freeform: Shape 3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F59A6B-A10E-4164-B71B-26BA236F1417}"/>
              </a:ext>
            </a:extLst>
          </p:cNvPr>
          <p:cNvSpPr>
            <a:spLocks noGrp="1"/>
          </p:cNvSpPr>
          <p:nvPr>
            <p:ph type="ctrTitle"/>
          </p:nvPr>
        </p:nvSpPr>
        <p:spPr>
          <a:xfrm>
            <a:off x="2779743" y="1022170"/>
            <a:ext cx="6420468" cy="1278403"/>
          </a:xfrm>
        </p:spPr>
        <p:txBody>
          <a:bodyPr vert="horz" lIns="91440" tIns="45720" rIns="91440" bIns="45720" rtlCol="0" anchor="ctr">
            <a:normAutofit/>
          </a:bodyPr>
          <a:lstStyle/>
          <a:p>
            <a:pPr algn="ctr"/>
            <a:r>
              <a:rPr lang="en-US" sz="3600" dirty="0"/>
              <a:t>“Review court”</a:t>
            </a:r>
            <a:br>
              <a:rPr lang="en-US" sz="3600" dirty="0"/>
            </a:br>
            <a:endParaRPr lang="en-US" sz="3600" dirty="0"/>
          </a:p>
        </p:txBody>
      </p:sp>
      <p:sp>
        <p:nvSpPr>
          <p:cNvPr id="19" name="Title 1">
            <a:extLst>
              <a:ext uri="{FF2B5EF4-FFF2-40B4-BE49-F238E27FC236}">
                <a16:creationId xmlns:a16="http://schemas.microsoft.com/office/drawing/2014/main" id="{62911A17-3816-4B74-B243-B06102E1D0C6}"/>
              </a:ext>
            </a:extLst>
          </p:cNvPr>
          <p:cNvSpPr txBox="1">
            <a:spLocks/>
          </p:cNvSpPr>
          <p:nvPr/>
        </p:nvSpPr>
        <p:spPr>
          <a:xfrm>
            <a:off x="1731294" y="1794391"/>
            <a:ext cx="8695095" cy="4538907"/>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57150" lvl="0" algn="l">
              <a:lnSpc>
                <a:spcPct val="150000"/>
              </a:lnSpc>
              <a:spcAft>
                <a:spcPts val="600"/>
              </a:spcAft>
              <a:buClr>
                <a:srgbClr val="B80E0F"/>
              </a:buClr>
              <a:buSzPct val="160000"/>
              <a:defRPr/>
            </a:pPr>
            <a:r>
              <a:rPr lang="en-US" sz="2800" b="1" cap="none" dirty="0">
                <a:solidFill>
                  <a:prstClr val="black">
                    <a:lumMod val="85000"/>
                    <a:lumOff val="15000"/>
                  </a:prstClr>
                </a:solidFill>
                <a:latin typeface="Arial" panose="020B0604020202020204" pitchFamily="34" charset="0"/>
                <a:cs typeface="Arial" panose="020B0604020202020204" pitchFamily="34" charset="0"/>
              </a:rPr>
              <a:t>This show contains the three basic ingredients in making a successful Courtroom / Unscripted TV series: </a:t>
            </a:r>
          </a:p>
          <a:p>
            <a:pPr marL="514350" lvl="0" indent="-457200" algn="l">
              <a:lnSpc>
                <a:spcPct val="150000"/>
              </a:lnSpc>
              <a:spcAft>
                <a:spcPts val="600"/>
              </a:spcAft>
              <a:buClr>
                <a:srgbClr val="B80E0F"/>
              </a:buClr>
              <a:buSzPct val="160000"/>
              <a:buFont typeface="Arial" panose="020B0604020202020204" pitchFamily="34" charset="0"/>
              <a:buChar char="•"/>
              <a:defRPr/>
            </a:pPr>
            <a:r>
              <a:rPr lang="en-US" sz="2800" b="1" cap="none" dirty="0">
                <a:solidFill>
                  <a:prstClr val="black">
                    <a:lumMod val="85000"/>
                    <a:lumOff val="15000"/>
                  </a:prstClr>
                </a:solidFill>
                <a:latin typeface="Arial" panose="020B0604020202020204" pitchFamily="34" charset="0"/>
                <a:cs typeface="Arial" panose="020B0604020202020204" pitchFamily="34" charset="0"/>
              </a:rPr>
              <a:t>Competition (“Winners &amp; Losers”)</a:t>
            </a:r>
          </a:p>
          <a:p>
            <a:pPr marL="514350" lvl="0" indent="-457200" algn="l">
              <a:lnSpc>
                <a:spcPct val="150000"/>
              </a:lnSpc>
              <a:spcAft>
                <a:spcPts val="600"/>
              </a:spcAft>
              <a:buClr>
                <a:srgbClr val="B80E0F"/>
              </a:buClr>
              <a:buSzPct val="160000"/>
              <a:buFont typeface="Arial" panose="020B0604020202020204" pitchFamily="34" charset="0"/>
              <a:buChar char="•"/>
              <a:defRPr/>
            </a:pPr>
            <a:r>
              <a:rPr lang="en-US" sz="2800" b="1" cap="none" dirty="0">
                <a:solidFill>
                  <a:prstClr val="black">
                    <a:lumMod val="85000"/>
                    <a:lumOff val="15000"/>
                  </a:prstClr>
                </a:solidFill>
                <a:latin typeface="Arial" panose="020B0604020202020204" pitchFamily="34" charset="0"/>
                <a:cs typeface="Arial" panose="020B0604020202020204" pitchFamily="34" charset="0"/>
              </a:rPr>
              <a:t>Human Drama / Consequences </a:t>
            </a:r>
          </a:p>
          <a:p>
            <a:pPr marL="514350" lvl="0" indent="-457200" algn="l">
              <a:lnSpc>
                <a:spcPct val="150000"/>
              </a:lnSpc>
              <a:spcAft>
                <a:spcPts val="600"/>
              </a:spcAft>
              <a:buClr>
                <a:srgbClr val="B80E0F"/>
              </a:buClr>
              <a:buSzPct val="160000"/>
              <a:buFont typeface="Arial" panose="020B0604020202020204" pitchFamily="34" charset="0"/>
              <a:buChar char="•"/>
              <a:defRPr/>
            </a:pPr>
            <a:r>
              <a:rPr lang="en-US" sz="2800" b="1" cap="none" dirty="0">
                <a:solidFill>
                  <a:prstClr val="black">
                    <a:lumMod val="85000"/>
                    <a:lumOff val="15000"/>
                  </a:prstClr>
                </a:solidFill>
                <a:latin typeface="Arial" panose="020B0604020202020204" pitchFamily="34" charset="0"/>
                <a:cs typeface="Arial" panose="020B0604020202020204" pitchFamily="34" charset="0"/>
              </a:rPr>
              <a:t>Audience Participation  </a:t>
            </a:r>
          </a:p>
          <a:p>
            <a:pPr marL="57150" lvl="0" algn="l">
              <a:lnSpc>
                <a:spcPct val="150000"/>
              </a:lnSpc>
              <a:spcAft>
                <a:spcPts val="600"/>
              </a:spcAft>
              <a:buClr>
                <a:srgbClr val="B80E0F"/>
              </a:buClr>
              <a:buSzPct val="160000"/>
              <a:defRPr/>
            </a:pPr>
            <a:r>
              <a:rPr lang="en-US" sz="2800" b="1" cap="none" dirty="0">
                <a:solidFill>
                  <a:prstClr val="black">
                    <a:lumMod val="85000"/>
                    <a:lumOff val="15000"/>
                  </a:prstClr>
                </a:solidFill>
                <a:latin typeface="Arial" panose="020B0604020202020204" pitchFamily="34" charset="0"/>
                <a:cs typeface="Arial" panose="020B0604020202020204" pitchFamily="34" charset="0"/>
              </a:rPr>
              <a:t>None of the outcomes will hold legal water, so to speak, as both parties will be required to sign waivers acknowledging no monetary damages of any kind will be rewarded. The outcome is neither a sign of “guilt” or “innocence.” (This is not “The People’s Court.”)       The goals of the show are to 1) Entertain; and 2) Produce a satisfactory result for both parties. They will exit the stage with more understanding as to what occurred during their initial real-world transaction. </a:t>
            </a:r>
            <a:endParaRPr kumimoji="0" lang="en-U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514350" marR="0" lvl="0" indent="-457200" algn="l" defTabSz="914400" rtl="0" eaLnBrk="1" fontAlgn="auto" latinLnBrk="0" hangingPunct="1">
              <a:lnSpc>
                <a:spcPct val="120000"/>
              </a:lnSpc>
              <a:spcBef>
                <a:spcPct val="0"/>
              </a:spcBef>
              <a:spcAft>
                <a:spcPts val="600"/>
              </a:spcAft>
              <a:buClr>
                <a:srgbClr val="B80E0F"/>
              </a:buClr>
              <a:buSzPct val="160000"/>
              <a:buFont typeface="Arial" panose="020B0604020202020204" pitchFamily="34" charset="0"/>
              <a:buChar char="•"/>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514350" marR="0" lvl="0" indent="-457200" algn="l" defTabSz="914400" rtl="0" eaLnBrk="1" fontAlgn="auto" latinLnBrk="0" hangingPunct="1">
              <a:lnSpc>
                <a:spcPct val="120000"/>
              </a:lnSpc>
              <a:spcBef>
                <a:spcPct val="0"/>
              </a:spcBef>
              <a:spcAft>
                <a:spcPts val="600"/>
              </a:spcAft>
              <a:buClr>
                <a:srgbClr val="B80E0F"/>
              </a:buClr>
              <a:buSzPct val="160000"/>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752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150</TotalTime>
  <Words>865</Words>
  <Application>Microsoft Macintosh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Impact</vt:lpstr>
      <vt:lpstr>Main Event</vt:lpstr>
      <vt:lpstr>Review Court “Where the truth lies”</vt:lpstr>
      <vt:lpstr>the state of online reviews</vt:lpstr>
      <vt:lpstr>Impact. Behavior. Engagement.* </vt:lpstr>
      <vt:lpstr>reviews are often so far in either direction it's impossible to know what’s real, and the discrepancy can destroy a business.</vt:lpstr>
      <vt:lpstr>But One thing’s for sure…</vt:lpstr>
      <vt:lpstr>solution</vt:lpstr>
      <vt:lpstr>“Review court” </vt:lpstr>
      <vt:lpstr>“Review court” </vt:lpstr>
      <vt:lpstr>“Review court” </vt:lpstr>
      <vt:lpstr>“Review court” </vt:lpstr>
      <vt:lpstr>Multi-camera format</vt:lpstr>
      <vt:lpstr>audience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Court “Where the truth lies”</dc:title>
  <dc:creator>Alan Roberts</dc:creator>
  <cp:lastModifiedBy>John Finch</cp:lastModifiedBy>
  <cp:revision>41</cp:revision>
  <dcterms:created xsi:type="dcterms:W3CDTF">2019-12-08T17:52:01Z</dcterms:created>
  <dcterms:modified xsi:type="dcterms:W3CDTF">2020-01-01T19:39:43Z</dcterms:modified>
</cp:coreProperties>
</file>